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61" r:id="rId6"/>
    <p:sldId id="262" r:id="rId7"/>
    <p:sldId id="263" r:id="rId8"/>
    <p:sldId id="264" r:id="rId9"/>
    <p:sldId id="265" r:id="rId10"/>
    <p:sldId id="27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80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7A0459-142C-4714-939A-59A4973368F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143000" y="533400"/>
            <a:ext cx="6629400" cy="838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rtl="0" eaLnBrk="1" hangingPunct="1"/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Pathogenic free living amoebae</a:t>
            </a:r>
            <a:endParaRPr lang="ar-EG" sz="3200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7239000" cy="4114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rtl="0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They</a:t>
            </a:r>
            <a:r>
              <a:rPr lang="en-US" sz="2400" b="1" i="1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are small &amp; free-living amoebae, widely distributed</a:t>
            </a:r>
            <a:r>
              <a:rPr lang="en-US" sz="2400" dirty="0" smtClean="0">
                <a:solidFill>
                  <a:schemeClr val="tx1"/>
                </a:solidFill>
              </a:rPr>
              <a:t> throughout the world;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in the m</a:t>
            </a:r>
            <a:r>
              <a:rPr lang="en-US" sz="2400" dirty="0" smtClean="0">
                <a:solidFill>
                  <a:schemeClr val="tx1"/>
                </a:solidFill>
              </a:rPr>
              <a:t>oist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soil, fresh or stagnant water,</a:t>
            </a:r>
            <a:r>
              <a:rPr lang="en-US" sz="2400" dirty="0" smtClean="0">
                <a:solidFill>
                  <a:schemeClr val="tx1"/>
                </a:solidFill>
              </a:rPr>
              <a:t> air-conditioning units &amp; decaying vegetations.</a:t>
            </a:r>
          </a:p>
          <a:p>
            <a:pPr rtl="0" eaLnBrk="1" hangingPunct="1">
              <a:defRPr/>
            </a:pPr>
            <a:endParaRPr lang="en-US" sz="1000" dirty="0" smtClean="0">
              <a:solidFill>
                <a:schemeClr val="tx1"/>
              </a:solidFill>
            </a:endParaRPr>
          </a:p>
          <a:p>
            <a:pPr rtl="0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They are considered as facultative parasites accidentally infecting man &amp; causing serious infections. </a:t>
            </a:r>
          </a:p>
          <a:p>
            <a:pPr rtl="0" eaLnBrk="1" hangingPunct="1">
              <a:defRPr/>
            </a:pPr>
            <a:endParaRPr lang="en-US" sz="1000" dirty="0" smtClean="0">
              <a:latin typeface="+mj-lt"/>
            </a:endParaRPr>
          </a:p>
          <a:p>
            <a:pPr rtl="0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Two genera are of medical importance: </a:t>
            </a:r>
          </a:p>
          <a:p>
            <a:pPr rtl="0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Genus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i="1" dirty="0" smtClean="0">
                <a:solidFill>
                  <a:srgbClr val="00B0F0"/>
                </a:solidFill>
                <a:latin typeface="+mj-lt"/>
              </a:rPr>
              <a:t>Naegleria</a:t>
            </a:r>
            <a:r>
              <a:rPr lang="en-US" sz="2400" i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&amp;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Genus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i="1" dirty="0" smtClean="0">
                <a:solidFill>
                  <a:srgbClr val="00B0F0"/>
                </a:solidFill>
                <a:latin typeface="+mj-lt"/>
              </a:rPr>
              <a:t>Acanthamoeba</a:t>
            </a:r>
            <a:r>
              <a:rPr lang="en-US" sz="2400" i="1" dirty="0" smtClean="0">
                <a:latin typeface="+mj-lt"/>
              </a:rPr>
              <a:t>.</a:t>
            </a:r>
          </a:p>
          <a:p>
            <a:pPr rtl="0" eaLnBrk="1" hangingPunct="1">
              <a:defRPr/>
            </a:pPr>
            <a:endParaRPr lang="ar-EG" sz="2400" dirty="0" smtClean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5198"/>
          <a:stretch>
            <a:fillRect/>
          </a:stretch>
        </p:blipFill>
        <p:spPr bwMode="auto">
          <a:xfrm>
            <a:off x="571500" y="1"/>
            <a:ext cx="813435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811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sz="2800" b="1" smtClean="0">
                <a:solidFill>
                  <a:srgbClr val="00B0F0"/>
                </a:solidFill>
                <a:latin typeface="Comic Sans MS" pitchFamily="66" charset="0"/>
              </a:rPr>
              <a:t>Life cycle of Acanthamoeba species</a:t>
            </a:r>
            <a:endParaRPr lang="ar-EG" sz="2800" b="1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2819400" y="3886200"/>
            <a:ext cx="2819400" cy="762000"/>
          </a:xfrm>
        </p:spPr>
        <p:txBody>
          <a:bodyPr/>
          <a:lstStyle/>
          <a:p>
            <a:endParaRPr lang="ar-EG" smtClean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371600" y="838200"/>
          <a:ext cx="6477000" cy="5808663"/>
        </p:xfrm>
        <a:graphic>
          <a:graphicData uri="http://schemas.openxmlformats.org/presentationml/2006/ole">
            <p:oleObj spid="_x0000_s2065" r:id="rId3" imgW="6601746" imgH="7249537" progId="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rtl="0" eaLnBrk="1" hangingPunct="1"/>
            <a:r>
              <a:rPr lang="en-US" sz="2800" b="1" smtClean="0">
                <a:solidFill>
                  <a:srgbClr val="00B0F0"/>
                </a:solidFill>
                <a:latin typeface="Comic Sans MS" pitchFamily="66" charset="0"/>
              </a:rPr>
              <a:t>Pathogenesis &amp; clinical picture of GAE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6705600" cy="5638800"/>
          </a:xfrm>
        </p:spPr>
        <p:txBody>
          <a:bodyPr/>
          <a:lstStyle/>
          <a:p>
            <a:pPr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1- </a:t>
            </a:r>
            <a:r>
              <a:rPr lang="en-US" sz="2000" b="1" dirty="0" smtClean="0">
                <a:latin typeface="+mj-lt"/>
                <a:cs typeface="Times New Roman" pitchFamily="18" charset="0"/>
              </a:rPr>
              <a:t>GAE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is a chronic infection characterized by focal granulomatous lesions in the brain and in other affected organs.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2- The incubation period is not known [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few weeks to months or even years</a:t>
            </a:r>
            <a:r>
              <a:rPr lang="en-US" sz="2000" dirty="0" smtClean="0">
                <a:latin typeface="+mj-lt"/>
                <a:cs typeface="Times New Roman" pitchFamily="18" charset="0"/>
              </a:rPr>
              <a:t>]. 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3- There is change in mental state, headache, convulsions, nausea, vomiting &amp; neck rigidity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  <a:cs typeface="Times New Roman" pitchFamily="18" charset="0"/>
              </a:rPr>
              <a:t>4- </a:t>
            </a:r>
            <a:r>
              <a:rPr lang="en-US" sz="2000" b="1" dirty="0" smtClean="0">
                <a:latin typeface="Comic Sans MS" pitchFamily="66" charset="0"/>
                <a:cs typeface="Times New Roman" pitchFamily="18" charset="0"/>
              </a:rPr>
              <a:t>In Aids patients</a:t>
            </a:r>
            <a:r>
              <a:rPr lang="en-US" sz="2000" dirty="0" smtClean="0">
                <a:latin typeface="+mj-lt"/>
                <a:cs typeface="Times New Roman" pitchFamily="18" charset="0"/>
              </a:rPr>
              <a:t>, the disease may be severe &amp; similar to infection with 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Naegleria.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</a:p>
          <a:p>
            <a:pPr algn="l" rtl="0" eaLnBrk="1" hangingPunct="1">
              <a:buFontTx/>
              <a:buNone/>
              <a:defRPr/>
            </a:pPr>
            <a:endParaRPr lang="en-US" sz="800" dirty="0" smtClean="0">
              <a:solidFill>
                <a:srgbClr val="996633"/>
              </a:solidFill>
              <a:latin typeface="+mj-lt"/>
              <a:cs typeface="Times New Roman" pitchFamily="18" charset="0"/>
            </a:endParaRPr>
          </a:p>
          <a:p>
            <a:pPr algn="ctr" rtl="0"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Diagnosis of GAE </a:t>
            </a:r>
          </a:p>
          <a:p>
            <a:pPr algn="ctr" rtl="0" eaLnBrk="1" hangingPunct="1">
              <a:buFontTx/>
              <a:buNone/>
              <a:defRPr/>
            </a:pPr>
            <a:r>
              <a:rPr lang="en-US" sz="2000" b="1" dirty="0" smtClean="0">
                <a:latin typeface="+mj-lt"/>
              </a:rPr>
              <a:t>CSF</a:t>
            </a:r>
            <a:r>
              <a:rPr lang="en-US" sz="2000" dirty="0" smtClean="0">
                <a:latin typeface="+mj-lt"/>
              </a:rPr>
              <a:t> examination demonstrates </a:t>
            </a:r>
            <a:r>
              <a:rPr lang="en-US" sz="2000" b="1" dirty="0" smtClean="0">
                <a:latin typeface="+mj-lt"/>
              </a:rPr>
              <a:t>trophozoites</a:t>
            </a:r>
            <a:r>
              <a:rPr lang="en-US" sz="2000" dirty="0" smtClean="0">
                <a:latin typeface="+mj-lt"/>
              </a:rPr>
              <a:t>.</a:t>
            </a:r>
          </a:p>
          <a:p>
            <a:pPr algn="ctr" rtl="0" eaLnBrk="1" hangingPunct="1">
              <a:buFontTx/>
              <a:buNone/>
              <a:defRPr/>
            </a:pPr>
            <a:endParaRPr lang="en-US" sz="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 rtl="0"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Treatment of GAE  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1- Excision of focal lesion </a:t>
            </a:r>
            <a:r>
              <a:rPr lang="en-US" sz="2000" b="1" dirty="0" smtClean="0">
                <a:latin typeface="+mj-lt"/>
              </a:rPr>
              <a:t>+</a:t>
            </a:r>
            <a:r>
              <a:rPr lang="en-US" sz="2000" dirty="0" smtClean="0">
                <a:latin typeface="+mj-lt"/>
              </a:rPr>
              <a:t> Ketoconazole,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2- Penicillin </a:t>
            </a:r>
            <a:r>
              <a:rPr lang="en-US" sz="2000" b="1" dirty="0" smtClean="0">
                <a:latin typeface="+mj-lt"/>
              </a:rPr>
              <a:t>&amp;</a:t>
            </a:r>
            <a:r>
              <a:rPr lang="en-US" sz="2000" dirty="0" smtClean="0">
                <a:latin typeface="+mj-lt"/>
              </a:rPr>
              <a:t> chloramphenicol.</a:t>
            </a:r>
          </a:p>
        </p:txBody>
      </p:sp>
      <p:pic>
        <p:nvPicPr>
          <p:cNvPr id="4" name="Picture 4" descr="human brain"/>
          <p:cNvPicPr>
            <a:picLocks noChangeAspect="1" noChangeArrowheads="1"/>
          </p:cNvPicPr>
          <p:nvPr/>
        </p:nvPicPr>
        <p:blipFill>
          <a:blip r:embed="rId2" cstate="print">
            <a:lum bright="-30000" contrast="54000"/>
          </a:blip>
          <a:srcRect/>
          <a:stretch>
            <a:fillRect/>
          </a:stretch>
        </p:blipFill>
        <p:spPr bwMode="auto">
          <a:xfrm>
            <a:off x="6927850" y="838200"/>
            <a:ext cx="2216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7391400" y="1371600"/>
            <a:ext cx="762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ar-EG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 flipV="1">
            <a:off x="8001000" y="1295400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ar-EG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467600" y="1676400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ar-EG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8458200" y="1676400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ar-EG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8534400" y="1295400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ar-EG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7772400" y="1143000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ar-EG"/>
          </a:p>
        </p:txBody>
      </p:sp>
      <p:pic>
        <p:nvPicPr>
          <p:cNvPr id="13323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934200" y="3429000"/>
            <a:ext cx="2000250" cy="228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>
                <a:latin typeface="Arial Black" pitchFamily="34" charset="0"/>
              </a:rPr>
              <a:t/>
            </a:r>
            <a:br>
              <a:rPr lang="en-US" sz="3600" b="1" smtClean="0">
                <a:latin typeface="Arial Black" pitchFamily="34" charset="0"/>
              </a:rPr>
            </a:br>
            <a:r>
              <a:rPr lang="en-US" sz="3600" b="1" smtClean="0">
                <a:latin typeface="Arial Black" pitchFamily="34" charset="0"/>
              </a:rPr>
              <a:t/>
            </a:r>
            <a:br>
              <a:rPr lang="en-US" sz="3600" b="1" smtClean="0">
                <a:latin typeface="Arial Black" pitchFamily="34" charset="0"/>
              </a:rPr>
            </a:br>
            <a:r>
              <a:rPr lang="en-US" sz="3600" b="1" smtClean="0">
                <a:latin typeface="Arial Black" pitchFamily="34" charset="0"/>
              </a:rPr>
              <a:t/>
            </a:r>
            <a:br>
              <a:rPr lang="en-US" sz="3600" b="1" smtClean="0">
                <a:latin typeface="Arial Black" pitchFamily="34" charset="0"/>
              </a:rPr>
            </a:br>
            <a:r>
              <a:rPr lang="en-US" sz="2800" b="1" smtClean="0">
                <a:solidFill>
                  <a:srgbClr val="0070C0"/>
                </a:solidFill>
                <a:latin typeface="Comic Sans MS" pitchFamily="66" charset="0"/>
              </a:rPr>
              <a:t>Acanthamoeba Keratitis (</a:t>
            </a:r>
            <a:r>
              <a:rPr lang="en-US" sz="2800" b="1" smtClean="0">
                <a:solidFill>
                  <a:schemeClr val="tx1"/>
                </a:solidFill>
                <a:latin typeface="Comic Sans MS" pitchFamily="66" charset="0"/>
              </a:rPr>
              <a:t>AK</a:t>
            </a:r>
            <a:r>
              <a:rPr lang="en-US" sz="2800" b="1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r>
              <a:rPr lang="en-US" sz="3600" b="1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sz="3600" b="1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3600" b="1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sz="3600" b="1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800" b="1" smtClean="0">
                <a:latin typeface="Arial Black" pitchFamily="34" charset="0"/>
              </a:rPr>
              <a:t/>
            </a:r>
            <a:br>
              <a:rPr lang="en-US" sz="2800" b="1" smtClean="0">
                <a:latin typeface="Arial Black" pitchFamily="34" charset="0"/>
              </a:rPr>
            </a:br>
            <a:endParaRPr lang="en-US" sz="2800" smtClean="0">
              <a:latin typeface="Arial Black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609600" indent="-609600" algn="ctr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===</a:t>
            </a:r>
          </a:p>
          <a:p>
            <a:pPr marL="609600" indent="-609600" algn="ctr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Mode of infection</a:t>
            </a:r>
          </a:p>
          <a:p>
            <a:pPr marL="609600" indent="-609600" algn="just" rtl="0" eaLnBrk="1" hangingPunct="1">
              <a:buFontTx/>
              <a:buNone/>
              <a:defRPr/>
            </a:pPr>
            <a:r>
              <a:rPr lang="en-US" sz="2000" b="1" dirty="0" smtClean="0">
                <a:latin typeface="+mj-lt"/>
              </a:rPr>
              <a:t>AK</a:t>
            </a:r>
            <a:r>
              <a:rPr lang="en-US" sz="2000" dirty="0" smtClean="0">
                <a:latin typeface="+mj-lt"/>
              </a:rPr>
              <a:t> is caused by direct contact of the cornea with the amoebae, either through</a:t>
            </a:r>
          </a:p>
          <a:p>
            <a:pPr marL="609600" indent="-609600"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 	- corneal abrasion,</a:t>
            </a:r>
          </a:p>
          <a:p>
            <a:pPr marL="609600" indent="-609600"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	- exposure to contaminated water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or</a:t>
            </a:r>
            <a:r>
              <a:rPr lang="en-US" sz="2000" b="1" dirty="0" smtClean="0">
                <a:latin typeface="+mj-lt"/>
              </a:rPr>
              <a:t> </a:t>
            </a:r>
          </a:p>
          <a:p>
            <a:pPr marL="609600" indent="-609600"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	- wearing contaminated lenses.</a:t>
            </a:r>
          </a:p>
          <a:p>
            <a:pPr algn="ctr" rtl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-----</a:t>
            </a:r>
          </a:p>
          <a:p>
            <a:pPr algn="ctr" rtl="0" eaLnBrk="1" hangingPunct="1">
              <a:buFontTx/>
              <a:buNone/>
              <a:defRPr/>
            </a:pPr>
            <a:endParaRPr lang="en-US" sz="2000" b="1" dirty="0" smtClean="0">
              <a:solidFill>
                <a:srgbClr val="0070C0"/>
              </a:solidFill>
              <a:latin typeface="+mj-lt"/>
            </a:endParaRPr>
          </a:p>
          <a:p>
            <a:pPr algn="ctr" rtl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==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Pathogenesis </a:t>
            </a:r>
            <a:r>
              <a:rPr lang="en-US" sz="2000" b="1" dirty="0" smtClean="0">
                <a:latin typeface="+mj-lt"/>
              </a:rPr>
              <a:t>&amp;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 clinical picture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AK has a chronic progressive ulcerative  keratitis with severe ocular pain </a:t>
            </a:r>
            <a:r>
              <a:rPr lang="en-US" sz="2000" b="1" dirty="0" smtClean="0">
                <a:latin typeface="+mj-lt"/>
              </a:rPr>
              <a:t>&amp;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affection of vision. 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b="1" dirty="0" smtClean="0">
                <a:latin typeface="+mj-lt"/>
              </a:rPr>
              <a:t>AK</a:t>
            </a:r>
            <a:r>
              <a:rPr lang="en-US" sz="2000" dirty="0" smtClean="0">
                <a:latin typeface="+mj-lt"/>
              </a:rPr>
              <a:t> resists treatment with usual antifungal, antibacterial </a:t>
            </a:r>
            <a:r>
              <a:rPr lang="en-US" sz="2000" b="1" dirty="0" smtClean="0">
                <a:latin typeface="+mj-lt"/>
              </a:rPr>
              <a:t>or</a:t>
            </a:r>
            <a:r>
              <a:rPr lang="en-US" sz="2000" dirty="0" smtClean="0">
                <a:latin typeface="+mj-lt"/>
              </a:rPr>
              <a:t> antiviral agents </a:t>
            </a:r>
            <a:r>
              <a:rPr lang="en-US" sz="2000" b="1" dirty="0" smtClean="0">
                <a:latin typeface="+mj-lt"/>
              </a:rPr>
              <a:t>&amp;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b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if it is not successfully treated it may progress to corneal perforation, blindness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b="1" dirty="0" smtClean="0">
                <a:latin typeface="+mj-lt"/>
              </a:rPr>
              <a:t> &amp; </a:t>
            </a:r>
            <a:r>
              <a:rPr lang="en-US" sz="2000" dirty="0" smtClean="0">
                <a:latin typeface="+mj-lt"/>
              </a:rPr>
              <a:t>loss of vision. 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solidFill>
                <a:srgbClr val="996633"/>
              </a:solidFill>
              <a:latin typeface="+mj-lt"/>
            </a:endParaRPr>
          </a:p>
        </p:txBody>
      </p:sp>
      <p:pic>
        <p:nvPicPr>
          <p:cNvPr id="4" name="Picture 9" descr="acanthamoeba keratiti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2743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3429000"/>
          </a:xfrm>
        </p:spPr>
        <p:txBody>
          <a:bodyPr/>
          <a:lstStyle/>
          <a:p>
            <a:pPr algn="l" rtl="0" eaLnBrk="1" hangingPunct="1"/>
            <a:r>
              <a:rPr lang="en-US" sz="2000" dirty="0" smtClean="0">
                <a:solidFill>
                  <a:srgbClr val="00B0F0"/>
                </a:solidFill>
              </a:rPr>
              <a:t>Diagnosis 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===</a:t>
            </a:r>
            <a:r>
              <a:rPr lang="en-US" sz="2000" dirty="0" smtClean="0">
                <a:solidFill>
                  <a:srgbClr val="00B0F0"/>
                </a:solidFill>
              </a:rPr>
              <a:t/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Microscopic examination of corneal scraping (directly or after culture): demonstrates both</a:t>
            </a:r>
            <a:r>
              <a:rPr lang="en-US" sz="2000" dirty="0"/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trophozoites</a:t>
            </a:r>
            <a:r>
              <a:rPr lang="en-US" sz="2000" dirty="0" smtClean="0">
                <a:solidFill>
                  <a:schemeClr val="tx1"/>
                </a:solidFill>
              </a:rPr>
              <a:t> &amp; cysts.</a:t>
            </a:r>
            <a:r>
              <a:rPr lang="en-US" sz="2000" dirty="0" smtClean="0">
                <a:solidFill>
                  <a:srgbClr val="996633"/>
                </a:solidFill>
              </a:rPr>
              <a:t/>
            </a:r>
            <a:br>
              <a:rPr lang="en-US" sz="2000" dirty="0" smtClean="0">
                <a:solidFill>
                  <a:srgbClr val="996633"/>
                </a:solidFill>
              </a:rPr>
            </a:br>
            <a:r>
              <a:rPr lang="en-US" sz="2000" dirty="0" smtClean="0">
                <a:solidFill>
                  <a:srgbClr val="996633"/>
                </a:solidFill>
              </a:rPr>
              <a:t/>
            </a:r>
            <a:br>
              <a:rPr lang="en-US" sz="2000" dirty="0" smtClean="0">
                <a:solidFill>
                  <a:srgbClr val="996633"/>
                </a:solidFill>
              </a:rPr>
            </a:br>
            <a:r>
              <a:rPr lang="en-US" sz="2000" dirty="0" smtClean="0">
                <a:solidFill>
                  <a:srgbClr val="00B0F0"/>
                </a:solidFill>
              </a:rPr>
              <a:t>Treatment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===</a:t>
            </a:r>
            <a:r>
              <a:rPr lang="en-US" sz="2000" dirty="0" smtClean="0">
                <a:solidFill>
                  <a:srgbClr val="00B0F0"/>
                </a:solidFill>
              </a:rPr>
              <a:t/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1- </a:t>
            </a:r>
            <a:r>
              <a:rPr lang="en-US" sz="2000" dirty="0"/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opical </a:t>
            </a:r>
            <a:r>
              <a:rPr lang="en-US" sz="2000" dirty="0" err="1" smtClean="0">
                <a:solidFill>
                  <a:schemeClr val="tx1"/>
                </a:solidFill>
              </a:rPr>
              <a:t>miconazole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2- Corneal transplant for keratitis.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505200"/>
            <a:ext cx="7086600" cy="2819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+mj-lt"/>
            </a:endParaRPr>
          </a:p>
          <a:p>
            <a:pPr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Prevention &amp; control</a:t>
            </a:r>
          </a:p>
          <a:p>
            <a:pPr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1- The preventive measures to control GAE are difficult as the amoebae are present in air, soil and water.</a:t>
            </a:r>
          </a:p>
          <a:p>
            <a:pPr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2- AK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caused by the use of contact lens can be prevented 			     by:</a:t>
            </a:r>
          </a:p>
          <a:p>
            <a:pPr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		a- Proper cleaning &amp; disinfecting the lenses.</a:t>
            </a:r>
          </a:p>
          <a:p>
            <a:pPr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		b- No wearing lenses while swimming.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4343400" cy="3352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Lesion: </a:t>
            </a:r>
            <a:r>
              <a:rPr lang="en-US" sz="2000" dirty="0" smtClean="0">
                <a:latin typeface="+mj-lt"/>
              </a:rPr>
              <a:t>Diffuse meningoencephalitis.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latin typeface="+mj-lt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Runs </a:t>
            </a:r>
            <a:r>
              <a:rPr lang="en-US" sz="2000" dirty="0" smtClean="0">
                <a:latin typeface="+mj-lt"/>
              </a:rPr>
              <a:t>rapidly fatal course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latin typeface="+mj-lt"/>
              </a:rPr>
              <a:t> (death within 3-6 days)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History</a:t>
            </a:r>
            <a:r>
              <a:rPr lang="en-US" sz="2000" dirty="0" smtClean="0">
                <a:latin typeface="+mj-lt"/>
              </a:rPr>
              <a:t> of swimming in natural water or swimming pools.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Infection occurs through: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latin typeface="+mj-lt"/>
              </a:rPr>
              <a:t> The nasal route → cribriform plate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latin typeface="+mj-lt"/>
              </a:rPr>
              <a:t> → olfactory nerve → brain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819400"/>
            <a:ext cx="4495800" cy="35052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Lesion:</a:t>
            </a:r>
            <a:r>
              <a:rPr lang="en-US" sz="2000" dirty="0" smtClean="0">
                <a:latin typeface="+mj-lt"/>
              </a:rPr>
              <a:t> Focal, granulomatous,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latin typeface="+mj-lt"/>
              </a:rPr>
              <a:t>             space-occupying lesion.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Runs</a:t>
            </a:r>
            <a:r>
              <a:rPr lang="en-US" sz="2000" dirty="0" smtClean="0">
                <a:latin typeface="+mj-lt"/>
              </a:rPr>
              <a:t> sub-acute or chronic course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latin typeface="+mj-lt"/>
              </a:rPr>
              <a:t> (lasts for weeks, months or years)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latin typeface="+mj-lt"/>
              </a:rPr>
              <a:t>Not strongly associated with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latin typeface="+mj-lt"/>
              </a:rPr>
              <a:t> swimming.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Infection occurs in: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latin typeface="+mj-lt"/>
              </a:rPr>
              <a:t> Lower respiratory tract, ulcerated skin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latin typeface="+mj-lt"/>
              </a:rPr>
              <a:t> or mucosa → blood stream → CNS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4343400" y="13716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EG">
              <a:latin typeface="+mj-lt"/>
            </a:endParaRPr>
          </a:p>
        </p:txBody>
      </p:sp>
      <p:pic>
        <p:nvPicPr>
          <p:cNvPr id="53257" name="Picture 9" descr="human brain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2209800" y="1143000"/>
            <a:ext cx="19812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human brain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934200" y="1143000"/>
            <a:ext cx="1905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7620000" y="16764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ar-SA">
              <a:latin typeface="+mj-lt"/>
            </a:endParaRPr>
          </a:p>
        </p:txBody>
      </p:sp>
      <p:sp>
        <p:nvSpPr>
          <p:cNvPr id="53260" name="Oval 12"/>
          <p:cNvSpPr>
            <a:spLocks noChangeArrowheads="1"/>
          </p:cNvSpPr>
          <p:nvPr/>
        </p:nvSpPr>
        <p:spPr bwMode="auto">
          <a:xfrm>
            <a:off x="7924800" y="14478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ar-SA">
              <a:latin typeface="+mj-lt"/>
            </a:endParaRPr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8001000" y="18288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ar-SA">
              <a:latin typeface="+mj-lt"/>
            </a:endParaRPr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8305800" y="16002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ar-SA">
              <a:latin typeface="+mj-lt"/>
            </a:endParaRPr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7315200" y="1524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hangingPunct="0"/>
            <a:endParaRPr lang="ar-SA">
              <a:latin typeface="+mj-lt"/>
            </a:endParaRPr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 flipV="1">
            <a:off x="2209800" y="1524000"/>
            <a:ext cx="152400" cy="304800"/>
          </a:xfrm>
          <a:prstGeom prst="line">
            <a:avLst/>
          </a:prstGeom>
          <a:noFill/>
          <a:ln w="889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ar-EG">
              <a:latin typeface="+mj-lt"/>
            </a:endParaRPr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V="1">
            <a:off x="2362200" y="1295400"/>
            <a:ext cx="304800" cy="228600"/>
          </a:xfrm>
          <a:prstGeom prst="line">
            <a:avLst/>
          </a:prstGeom>
          <a:noFill/>
          <a:ln w="889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ar-EG">
              <a:latin typeface="+mj-lt"/>
            </a:endParaRP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V="1">
            <a:off x="2667000" y="1143000"/>
            <a:ext cx="533400" cy="152400"/>
          </a:xfrm>
          <a:prstGeom prst="line">
            <a:avLst/>
          </a:prstGeom>
          <a:noFill/>
          <a:ln w="889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ar-EG">
              <a:latin typeface="+mj-lt"/>
            </a:endParaRP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3200400" y="1143000"/>
            <a:ext cx="457200" cy="76200"/>
          </a:xfrm>
          <a:prstGeom prst="line">
            <a:avLst/>
          </a:prstGeom>
          <a:noFill/>
          <a:ln w="889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ar-EG">
              <a:latin typeface="+mj-lt"/>
            </a:endParaRPr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3657600" y="1219200"/>
            <a:ext cx="381000" cy="381000"/>
          </a:xfrm>
          <a:prstGeom prst="line">
            <a:avLst/>
          </a:prstGeom>
          <a:noFill/>
          <a:ln w="889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ar-EG">
              <a:latin typeface="+mj-lt"/>
            </a:endParaRPr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4038600" y="1600200"/>
            <a:ext cx="152400" cy="304800"/>
          </a:xfrm>
          <a:prstGeom prst="line">
            <a:avLst/>
          </a:prstGeom>
          <a:noFill/>
          <a:ln w="889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ar-EG">
              <a:latin typeface="+mj-lt"/>
            </a:endParaRP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0" y="0"/>
            <a:ext cx="3886200" cy="862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B0F0"/>
                </a:solidFill>
                <a:latin typeface="+mj-lt"/>
                <a:cs typeface="+mn-cs"/>
              </a:rPr>
              <a:t>Naegleria </a:t>
            </a:r>
          </a:p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B0F0"/>
                </a:solidFill>
                <a:latin typeface="+mj-lt"/>
                <a:cs typeface="+mn-cs"/>
              </a:rPr>
              <a:t>Meningoencephalitis</a:t>
            </a:r>
            <a:endParaRPr lang="en-US" sz="2000" b="1" i="1" dirty="0">
              <a:solidFill>
                <a:srgbClr val="00B0F0"/>
              </a:solidFill>
              <a:latin typeface="+mj-lt"/>
              <a:cs typeface="+mn-cs"/>
            </a:endParaRP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4419600" y="0"/>
            <a:ext cx="4419600" cy="862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B0F0"/>
                </a:solidFill>
                <a:latin typeface="+mj-lt"/>
                <a:cs typeface="+mn-cs"/>
              </a:rPr>
              <a:t>Acanthamoeba </a:t>
            </a:r>
          </a:p>
          <a:p>
            <a:pPr algn="ctr" rtl="0" eaLnBrk="0" hangingPunct="0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B0F0"/>
                </a:solidFill>
                <a:latin typeface="+mj-lt"/>
                <a:cs typeface="+mn-cs"/>
              </a:rPr>
              <a:t>E</a:t>
            </a:r>
            <a:r>
              <a:rPr lang="en-US" sz="2000" b="1" dirty="0">
                <a:solidFill>
                  <a:srgbClr val="00B0F0"/>
                </a:solidFill>
                <a:latin typeface="+mj-lt"/>
                <a:cs typeface="+mn-cs"/>
              </a:rPr>
              <a:t>ncephalitis</a:t>
            </a:r>
            <a:endParaRPr lang="en-US" sz="2000" b="1" i="1" dirty="0">
              <a:solidFill>
                <a:srgbClr val="00B0F0"/>
              </a:solidFill>
              <a:latin typeface="+mj-lt"/>
              <a:cs typeface="+mn-cs"/>
            </a:endParaRP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228600" y="1371600"/>
            <a:ext cx="16764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sz="2000">
                <a:latin typeface="+mj-lt"/>
              </a:rPr>
              <a:t>Mainly in Children &amp; young adults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4419600" y="1219200"/>
            <a:ext cx="24384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>
                <a:latin typeface="+mj-lt"/>
              </a:rPr>
              <a:t>Mainly in Debilitated, chronically ill with   low immunity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  <p:bldP spid="53259" grpId="0" animBg="1"/>
      <p:bldP spid="53260" grpId="0" animBg="1"/>
      <p:bldP spid="53261" grpId="0" animBg="1"/>
      <p:bldP spid="53262" grpId="0" animBg="1"/>
      <p:bldP spid="53263" grpId="0" animBg="1"/>
      <p:bldP spid="53264" grpId="0" animBg="1"/>
      <p:bldP spid="53265" grpId="0" animBg="1"/>
      <p:bldP spid="53266" grpId="0" animBg="1"/>
      <p:bldP spid="53267" grpId="0" animBg="1"/>
      <p:bldP spid="53268" grpId="0" animBg="1"/>
      <p:bldP spid="53269" grpId="0" animBg="1"/>
      <p:bldP spid="53270" grpId="0" animBg="1"/>
      <p:bldP spid="53271" grpId="0" animBg="1"/>
      <p:bldP spid="53272" grpId="0" animBg="1"/>
      <p:bldP spid="532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486400"/>
            <a:ext cx="8001000" cy="10287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400" b="1" smtClean="0">
                <a:latin typeface="Arial Black" pitchFamily="34" charset="0"/>
              </a:rPr>
              <a:t/>
            </a:r>
            <a:br>
              <a:rPr lang="en-US" sz="2400" b="1" smtClean="0">
                <a:latin typeface="Arial Black" pitchFamily="34" charset="0"/>
              </a:rPr>
            </a:br>
            <a:endParaRPr lang="en-US" sz="2400" smtClean="0">
              <a:solidFill>
                <a:srgbClr val="996633"/>
              </a:solidFill>
            </a:endParaRPr>
          </a:p>
        </p:txBody>
      </p:sp>
      <p:pic>
        <p:nvPicPr>
          <p:cNvPr id="17411" name="Picture 3" descr="FreeLivAmb-l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tretch>
            <a:fillRect/>
          </a:stretch>
        </p:blipFill>
        <p:spPr>
          <a:xfrm>
            <a:off x="1781175" y="962025"/>
            <a:ext cx="5076825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2000" b="1">
                <a:latin typeface="Comic Sans MS" pitchFamily="66" charset="0"/>
              </a:rPr>
              <a:t>Life cycle of Pathogenic free living amoebae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12" y="214290"/>
            <a:ext cx="3714776" cy="71437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Cysticercosis</a:t>
            </a:r>
            <a:endParaRPr lang="ar-EG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8358246" cy="5643602"/>
          </a:xfrm>
        </p:spPr>
        <p:txBody>
          <a:bodyPr>
            <a:normAutofit fontScale="92500" lnSpcReduction="20000"/>
          </a:bodyPr>
          <a:lstStyle/>
          <a:p>
            <a:pPr rtl="0">
              <a:lnSpc>
                <a:spcPct val="120000"/>
              </a:lnSpc>
            </a:pP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>Definition: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It is a pathological condition results from invasion of human tissues by cysticercus cellulosae, the larval stage of 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Taenia solium.</a:t>
            </a:r>
          </a:p>
          <a:p>
            <a:pPr rtl="0">
              <a:lnSpc>
                <a:spcPct val="120000"/>
              </a:lnSpc>
            </a:pPr>
            <a:endParaRPr lang="en-US" sz="1200" i="1" dirty="0" smtClean="0">
              <a:solidFill>
                <a:schemeClr val="tx1"/>
              </a:solidFill>
              <a:latin typeface="+mj-lt"/>
            </a:endParaRPr>
          </a:p>
          <a:p>
            <a:pPr rtl="0">
              <a:lnSpc>
                <a:spcPct val="120000"/>
              </a:lnSpc>
            </a:pP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Man acts as a blind intermediate host.</a:t>
            </a:r>
          </a:p>
          <a:p>
            <a:pPr rtl="0">
              <a:lnSpc>
                <a:spcPct val="120000"/>
              </a:lnSpc>
            </a:pPr>
            <a:endParaRPr lang="en-US" sz="1000" b="1" dirty="0" smtClean="0">
              <a:solidFill>
                <a:srgbClr val="00B0F0"/>
              </a:solidFill>
              <a:latin typeface="+mj-lt"/>
            </a:endParaRPr>
          </a:p>
          <a:p>
            <a:pPr rtl="0">
              <a:lnSpc>
                <a:spcPct val="120000"/>
              </a:lnSpc>
            </a:pPr>
            <a:r>
              <a:rPr lang="en-US" sz="3000" b="1" dirty="0" smtClean="0">
                <a:solidFill>
                  <a:srgbClr val="00B0F0"/>
                </a:solidFill>
                <a:latin typeface="+mj-lt"/>
              </a:rPr>
              <a:t>Mode of infection</a:t>
            </a:r>
          </a:p>
          <a:p>
            <a:pPr algn="l" rtl="0"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Ingestion of </a:t>
            </a:r>
            <a:r>
              <a:rPr lang="en-US" sz="2200" b="1" dirty="0" smtClean="0">
                <a:solidFill>
                  <a:srgbClr val="00B0F0"/>
                </a:solidFill>
                <a:latin typeface="+mj-lt"/>
              </a:rPr>
              <a:t>eggs</a:t>
            </a:r>
            <a:r>
              <a:rPr lang="en-US" sz="2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of 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T. solium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by one of the following ways:</a:t>
            </a:r>
          </a:p>
          <a:p>
            <a:pPr algn="l" rtl="0">
              <a:lnSpc>
                <a:spcPct val="120000"/>
              </a:lnSpc>
              <a:spcBef>
                <a:spcPct val="35000"/>
              </a:spcBef>
            </a:pPr>
            <a:r>
              <a:rPr lang="en-US" sz="2200" b="1" dirty="0" smtClean="0">
                <a:solidFill>
                  <a:srgbClr val="00B0F0"/>
                </a:solidFill>
                <a:latin typeface="+mj-lt"/>
              </a:rPr>
              <a:t>1-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Ingestion of food or drink contaminated by infected human faeces.</a:t>
            </a:r>
          </a:p>
          <a:p>
            <a:pPr algn="l" rtl="0">
              <a:lnSpc>
                <a:spcPct val="120000"/>
              </a:lnSpc>
              <a:spcBef>
                <a:spcPct val="35000"/>
              </a:spcBef>
            </a:pPr>
            <a:r>
              <a:rPr lang="en-US" sz="2200" b="1" dirty="0" smtClean="0">
                <a:solidFill>
                  <a:srgbClr val="00B0F0"/>
                </a:solidFill>
                <a:latin typeface="+mj-lt"/>
              </a:rPr>
              <a:t>2-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Autoinfection occurs in a patient having adult worm in his intestine:	</a:t>
            </a:r>
          </a:p>
          <a:p>
            <a:pPr algn="l" rtl="0">
              <a:lnSpc>
                <a:spcPct val="120000"/>
              </a:lnSpc>
              <a:spcBef>
                <a:spcPct val="35000"/>
              </a:spcBef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a) </a:t>
            </a:r>
            <a:r>
              <a:rPr lang="en-US" sz="2200" dirty="0" smtClean="0">
                <a:solidFill>
                  <a:srgbClr val="00B0F0"/>
                </a:solidFill>
                <a:latin typeface="+mj-lt"/>
              </a:rPr>
              <a:t>External autoinfection: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Hand to mouth infection        </a:t>
            </a:r>
            <a:r>
              <a:rPr lang="en-US" sz="2200" b="1" dirty="0" smtClean="0">
                <a:solidFill>
                  <a:srgbClr val="00B0F0"/>
                </a:solidFill>
                <a:latin typeface="+mj-lt"/>
              </a:rPr>
              <a:t>or </a:t>
            </a:r>
          </a:p>
          <a:p>
            <a:pPr algn="l" rtl="0">
              <a:lnSpc>
                <a:spcPct val="120000"/>
              </a:lnSpc>
              <a:spcBef>
                <a:spcPct val="35000"/>
              </a:spcBef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b) </a:t>
            </a:r>
            <a:r>
              <a:rPr lang="en-US" sz="2200" dirty="0" smtClean="0">
                <a:solidFill>
                  <a:srgbClr val="00B0F0"/>
                </a:solidFill>
                <a:latin typeface="+mj-lt"/>
              </a:rPr>
              <a:t>Internal autoinfection :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Segments are regurgitated into the stomach by reverse peristalsis, disintegrate &amp; liberate eggs.</a:t>
            </a:r>
            <a:r>
              <a:rPr lang="en-US" sz="2400" dirty="0" smtClean="0">
                <a:latin typeface="+mj-lt"/>
              </a:rPr>
              <a:t> </a:t>
            </a:r>
          </a:p>
          <a:p>
            <a:pPr algn="just" rtl="0">
              <a:lnSpc>
                <a:spcPct val="120000"/>
              </a:lnSpc>
              <a:spcBef>
                <a:spcPct val="35000"/>
              </a:spcBef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In the small intestine, eggs hatch &amp; liberate onchospheres that penetrate intestinal mucosa to the circulation </a:t>
            </a:r>
            <a:r>
              <a:rPr lang="en-US" sz="2200" b="1" dirty="0" smtClean="0">
                <a:solidFill>
                  <a:srgbClr val="00B0F0"/>
                </a:solidFill>
                <a:latin typeface="+mj-lt"/>
              </a:rPr>
              <a:t>&gt;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to varies parts of the body where they develop into cysticercus cellulosae.</a:t>
            </a:r>
          </a:p>
          <a:p>
            <a:pPr algn="l" rtl="0">
              <a:lnSpc>
                <a:spcPct val="120000"/>
              </a:lnSpc>
              <a:spcBef>
                <a:spcPct val="35000"/>
              </a:spcBef>
            </a:pP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pPr rtl="0">
              <a:lnSpc>
                <a:spcPct val="120000"/>
              </a:lnSpc>
            </a:pPr>
            <a:endParaRPr lang="en-US" sz="2800" b="1" dirty="0" smtClean="0">
              <a:solidFill>
                <a:srgbClr val="00B0F0"/>
              </a:solidFill>
              <a:latin typeface="+mj-lt"/>
            </a:endParaRPr>
          </a:p>
          <a:p>
            <a:pPr rtl="0">
              <a:lnSpc>
                <a:spcPct val="120000"/>
              </a:lnSpc>
            </a:pPr>
            <a:endParaRPr lang="en-US" sz="2800" b="1" dirty="0" smtClean="0">
              <a:solidFill>
                <a:srgbClr val="00B0F0"/>
              </a:solidFill>
              <a:latin typeface="+mj-lt"/>
            </a:endParaRPr>
          </a:p>
          <a:p>
            <a:pPr rtl="0">
              <a:lnSpc>
                <a:spcPct val="120000"/>
              </a:lnSpc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rtl="0">
              <a:lnSpc>
                <a:spcPct val="120000"/>
              </a:lnSpc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rtl="0">
              <a:lnSpc>
                <a:spcPct val="120000"/>
              </a:lnSpc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endParaRPr lang="ar-EG" dirty="0"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571480"/>
            <a:ext cx="6357982" cy="64294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Pathogenesis &amp; clinical picture</a:t>
            </a:r>
            <a:endParaRPr lang="ar-EG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1357298"/>
            <a:ext cx="7572428" cy="4357718"/>
          </a:xfrm>
        </p:spPr>
        <p:txBody>
          <a:bodyPr>
            <a:noAutofit/>
          </a:bodyPr>
          <a:lstStyle/>
          <a:p>
            <a:pPr algn="just" rtl="0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Most human cysticercosis occurs in CNS , in eye, in liver, muscles and subcutaneous tissue. Cysts produce inflammatory reactions                       ending in fibrosis and calcification.</a:t>
            </a:r>
          </a:p>
          <a:p>
            <a:pPr algn="just" rtl="0"/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lvl="0" algn="just" rtl="0"/>
            <a:r>
              <a:rPr lang="en-US" sz="2000" b="1" dirty="0" smtClean="0">
                <a:solidFill>
                  <a:srgbClr val="00B0F0"/>
                </a:solidFill>
                <a:latin typeface="Comic Sans MS" pitchFamily="66" charset="0"/>
              </a:rPr>
              <a:t>Clinically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: </a:t>
            </a:r>
          </a:p>
          <a:p>
            <a:pPr lvl="0" algn="just" rtl="0"/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1-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Most cases are asymptomatic.</a:t>
            </a:r>
          </a:p>
          <a:p>
            <a:pPr lvl="0" algn="just" rtl="0"/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2-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Heavy infection in muscles may cause myositis, fever and eosinophilia. </a:t>
            </a:r>
          </a:p>
          <a:p>
            <a:pPr lvl="0" algn="just" rtl="0"/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3-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Ocular cysticercosis occurs in the orbit or in eye chambers or the retina. This has sudden visual disturbances or retinal detachment.</a:t>
            </a:r>
          </a:p>
          <a:p>
            <a:pPr algn="just" rtl="0"/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4-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Neuro cysticercosis: There is epilepsy, headache &amp; other signs and symptoms according to the site of cesticerci.</a:t>
            </a:r>
            <a:endParaRPr lang="ar-EG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857232"/>
            <a:ext cx="4929222" cy="642942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Cysticercus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Comic Sans MS" pitchFamily="66" charset="0"/>
              </a:rPr>
              <a:t>cellulosae </a:t>
            </a:r>
            <a:r>
              <a:rPr lang="en-US" sz="2800" b="1" dirty="0">
                <a:solidFill>
                  <a:srgbClr val="0000CC"/>
                </a:solidFill>
                <a:latin typeface="Arial Black" pitchFamily="34" charset="0"/>
              </a:rPr>
              <a:t/>
            </a:r>
            <a:br>
              <a:rPr lang="en-US" sz="2800" b="1" dirty="0">
                <a:solidFill>
                  <a:srgbClr val="0000CC"/>
                </a:solidFill>
                <a:latin typeface="Arial Black" pitchFamily="34" charset="0"/>
              </a:rPr>
            </a:br>
            <a:endParaRPr lang="en-US" sz="2800" b="1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136196" name="Picture 4" descr="parasite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3116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3116"/>
            <a:ext cx="3571900" cy="277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10" y="4929198"/>
            <a:ext cx="35004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In human brain  </a:t>
            </a:r>
            <a:endParaRPr lang="ar-EG" sz="24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929198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In anterior chamber of left eye </a:t>
            </a:r>
            <a:endParaRPr lang="ar-EG" sz="2400" b="1" dirty="0" smtClean="0">
              <a:solidFill>
                <a:srgbClr val="00B0F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162800" cy="1066800"/>
          </a:xfrm>
        </p:spPr>
        <p:txBody>
          <a:bodyPr>
            <a:normAutofit fontScale="90000"/>
          </a:bodyPr>
          <a:lstStyle/>
          <a:p>
            <a:pPr rtl="0" eaLnBrk="1" hangingPunct="1">
              <a:lnSpc>
                <a:spcPct val="150000"/>
              </a:lnSpc>
            </a:pPr>
            <a:r>
              <a:rPr lang="en-US" sz="32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32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b="1" i="1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800" b="1" i="1" smtClean="0">
                <a:solidFill>
                  <a:srgbClr val="00B0F0"/>
                </a:solidFill>
                <a:latin typeface="Comic Sans MS" pitchFamily="66" charset="0"/>
              </a:rPr>
              <a:t>Naegleria fowleri</a:t>
            </a:r>
            <a:br>
              <a:rPr lang="en-US" sz="2800" b="1" i="1" smtClean="0">
                <a:solidFill>
                  <a:srgbClr val="00B0F0"/>
                </a:solidFill>
                <a:latin typeface="Comic Sans MS" pitchFamily="66" charset="0"/>
              </a:rPr>
            </a:br>
            <a:endParaRPr lang="en-US" sz="280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086600" cy="4343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rtl="0" eaLnBrk="1" hangingPunct="1">
              <a:lnSpc>
                <a:spcPct val="85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Disease: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Primary amoebic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meningoencephalitis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[PAM].</a:t>
            </a:r>
          </a:p>
          <a:p>
            <a:pPr algn="l" rtl="0" eaLnBrk="1" hangingPunct="1">
              <a:lnSpc>
                <a:spcPct val="85000"/>
              </a:lnSpc>
              <a:buFontTx/>
              <a:buNone/>
              <a:defRPr/>
            </a:pPr>
            <a:endParaRPr lang="en-US" sz="24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l" rtl="0" eaLnBrk="1" hangingPunct="1">
              <a:lnSpc>
                <a:spcPct val="85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Habitat: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996633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The brain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.</a:t>
            </a:r>
          </a:p>
          <a:p>
            <a:pPr algn="ctr" rtl="0" eaLnBrk="1" hangingPunct="1">
              <a:lnSpc>
                <a:spcPct val="75000"/>
              </a:lnSpc>
              <a:buFontTx/>
              <a:buNone/>
              <a:defRPr/>
            </a:pPr>
            <a:endParaRPr lang="en-US" sz="2400" b="1" i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 rtl="0"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Mode of infection</a:t>
            </a:r>
          </a:p>
          <a:p>
            <a:pPr algn="ctr" rtl="0" eaLnBrk="1" hangingPunct="1">
              <a:buFontTx/>
              <a:buNone/>
              <a:defRPr/>
            </a:pPr>
            <a:endParaRPr lang="en-US" sz="1000" b="1" dirty="0" smtClean="0">
              <a:solidFill>
                <a:srgbClr val="00B0F0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 rtl="0" eaLnBrk="1" hangingPunct="1">
              <a:buFontTx/>
              <a:buNone/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Infection occurs through the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nose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during: 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1-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Swimming in </a:t>
            </a:r>
            <a:r>
              <a:rPr lang="en-US" sz="2400" dirty="0" smtClean="0"/>
              <a:t>contaminated water.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2-</a:t>
            </a:r>
            <a:r>
              <a:rPr lang="en-US" sz="2400" dirty="0" smtClean="0"/>
              <a:t> Sniffing contaminated water.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3-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Inhalation of contaminated air and dust.</a:t>
            </a:r>
            <a:r>
              <a:rPr lang="en-US" sz="2400" dirty="0" smtClean="0">
                <a:solidFill>
                  <a:srgbClr val="996633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rgbClr val="996633"/>
                </a:solidFill>
                <a:latin typeface="+mj-lt"/>
              </a:rPr>
            </a:br>
            <a:endParaRPr lang="en-US" sz="2400" dirty="0" smtClean="0">
              <a:solidFill>
                <a:srgbClr val="996633"/>
              </a:solidFill>
              <a:latin typeface="+mj-lt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/>
          </a:p>
        </p:txBody>
      </p:sp>
      <p:pic>
        <p:nvPicPr>
          <p:cNvPr id="4" name="Picture 7" descr="human brain"/>
          <p:cNvPicPr>
            <a:picLocks noChangeAspect="1" noChangeArrowheads="1"/>
          </p:cNvPicPr>
          <p:nvPr/>
        </p:nvPicPr>
        <p:blipFill>
          <a:blip r:embed="rId2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5181600" y="228600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rc 5"/>
          <p:cNvSpPr/>
          <p:nvPr/>
        </p:nvSpPr>
        <p:spPr>
          <a:xfrm>
            <a:off x="7010400" y="3810000"/>
            <a:ext cx="152400" cy="609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endParaRPr lang="ar-E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EG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EG" dirty="0">
              <a:latin typeface="+mj-lt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742950" y="880646"/>
            <a:ext cx="6695294" cy="6771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800" b="1" dirty="0" smtClean="0">
                <a:latin typeface="+mj-lt"/>
                <a:cs typeface="+mj-cs"/>
              </a:rPr>
              <a:t>       </a:t>
            </a:r>
            <a:r>
              <a:rPr lang="en-US" sz="3800" b="1" dirty="0" err="1" smtClean="0">
                <a:latin typeface="+mj-lt"/>
                <a:cs typeface="+mj-cs"/>
              </a:rPr>
              <a:t>Cysticerci</a:t>
            </a:r>
            <a:r>
              <a:rPr lang="en-US" sz="3800" b="1" dirty="0" smtClean="0">
                <a:latin typeface="+mj-lt"/>
                <a:cs typeface="+mj-cs"/>
              </a:rPr>
              <a:t> in human tissues</a:t>
            </a:r>
            <a:endParaRPr lang="ar-SA" sz="3800" b="1" dirty="0">
              <a:latin typeface="+mj-lt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b="19802"/>
          <a:stretch>
            <a:fillRect/>
          </a:stretch>
        </p:blipFill>
        <p:spPr bwMode="auto">
          <a:xfrm>
            <a:off x="5216578" y="2281654"/>
            <a:ext cx="2632022" cy="28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2205454"/>
            <a:ext cx="3009900" cy="302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485900" y="5275623"/>
            <a:ext cx="1943100" cy="7017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rtl="0">
              <a:lnSpc>
                <a:spcPct val="90000"/>
              </a:lnSpc>
              <a:spcAft>
                <a:spcPts val="1200"/>
              </a:spcAft>
              <a:tabLst>
                <a:tab pos="0" algn="l"/>
                <a:tab pos="87313" algn="l"/>
              </a:tabLst>
            </a:pPr>
            <a:r>
              <a:rPr lang="en-US" sz="2200" b="1" dirty="0" smtClean="0">
                <a:solidFill>
                  <a:srgbClr val="000000"/>
                </a:solidFill>
                <a:cs typeface="Arial" pitchFamily="34" charset="0"/>
              </a:rPr>
              <a:t>Cerebral </a:t>
            </a:r>
            <a:r>
              <a:rPr lang="en-US" sz="2200" b="1" dirty="0" err="1" smtClean="0">
                <a:solidFill>
                  <a:srgbClr val="000000"/>
                </a:solidFill>
                <a:cs typeface="Arial" pitchFamily="34" charset="0"/>
              </a:rPr>
              <a:t>cysticercosi</a:t>
            </a:r>
            <a:endParaRPr lang="en-US" sz="2200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5215354"/>
            <a:ext cx="1981200" cy="7017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rtl="0">
              <a:lnSpc>
                <a:spcPct val="90000"/>
              </a:lnSpc>
              <a:spcAft>
                <a:spcPts val="1200"/>
              </a:spcAft>
              <a:tabLst>
                <a:tab pos="0" algn="l"/>
                <a:tab pos="87313" algn="l"/>
              </a:tabLst>
            </a:pPr>
            <a:r>
              <a:rPr lang="en-US" sz="2200" b="1" dirty="0" smtClean="0">
                <a:solidFill>
                  <a:srgbClr val="000000"/>
                </a:solidFill>
                <a:cs typeface="Arial" pitchFamily="34" charset="0"/>
              </a:rPr>
              <a:t>Cardiac </a:t>
            </a:r>
            <a:r>
              <a:rPr lang="en-US" sz="2200" b="1" dirty="0" err="1" smtClean="0">
                <a:solidFill>
                  <a:srgbClr val="000000"/>
                </a:solidFill>
                <a:cs typeface="Arial" pitchFamily="34" charset="0"/>
              </a:rPr>
              <a:t>cysticercosis</a:t>
            </a:r>
            <a:endParaRPr lang="en-US" sz="2200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5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870999"/>
            <a:ext cx="2933700" cy="311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2876550" y="2061499"/>
            <a:ext cx="5219699" cy="2819400"/>
            <a:chOff x="2590800" y="3314700"/>
            <a:chExt cx="5219699" cy="28194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8511"/>
            <a:stretch>
              <a:fillRect/>
            </a:stretch>
          </p:blipFill>
          <p:spPr bwMode="auto">
            <a:xfrm>
              <a:off x="4533900" y="3314700"/>
              <a:ext cx="3276599" cy="2819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lgDash"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 bwMode="auto">
            <a:xfrm>
              <a:off x="2590800" y="4419600"/>
              <a:ext cx="762000" cy="7620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3314700" y="3352800"/>
              <a:ext cx="1257300" cy="11049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352800" y="5181600"/>
              <a:ext cx="1181100" cy="9525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Rectangle 10"/>
          <p:cNvSpPr/>
          <p:nvPr/>
        </p:nvSpPr>
        <p:spPr>
          <a:xfrm>
            <a:off x="3314699" y="5275623"/>
            <a:ext cx="3143249" cy="397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rtl="0">
              <a:lnSpc>
                <a:spcPct val="90000"/>
              </a:lnSpc>
              <a:spcAft>
                <a:spcPts val="1200"/>
              </a:spcAft>
              <a:tabLst>
                <a:tab pos="0" algn="l"/>
                <a:tab pos="87313" algn="l"/>
              </a:tabLst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Cerebral </a:t>
            </a:r>
            <a:r>
              <a:rPr lang="en-US" sz="2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cysticercosi</a:t>
            </a:r>
            <a:endParaRPr lang="en-US" sz="2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8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68" y="142853"/>
            <a:ext cx="2000264" cy="642942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Diagnosis</a:t>
            </a:r>
            <a:endParaRPr lang="en-US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1000108"/>
            <a:ext cx="6072230" cy="5357850"/>
          </a:xfrm>
        </p:spPr>
        <p:txBody>
          <a:bodyPr>
            <a:normAutofit fontScale="92500" lnSpcReduction="10000"/>
          </a:bodyPr>
          <a:lstStyle/>
          <a:p>
            <a:pPr marL="0" indent="0" algn="just" rtl="0">
              <a:lnSpc>
                <a:spcPct val="150000"/>
              </a:lnSpc>
              <a:buNone/>
              <a:tabLst>
                <a:tab pos="0" algn="l"/>
                <a:tab pos="87313" algn="l"/>
              </a:tabLst>
            </a:pPr>
            <a:r>
              <a:rPr lang="en-US" altLang="zh-CN" sz="2000" b="1" dirty="0" smtClean="0">
                <a:solidFill>
                  <a:srgbClr val="00B0F0"/>
                </a:solidFill>
                <a:latin typeface="+mj-lt"/>
                <a:ea typeface="SimSun" pitchFamily="2" charset="-122"/>
              </a:rPr>
              <a:t>1-</a:t>
            </a:r>
            <a:r>
              <a:rPr lang="en-US" altLang="zh-CN" sz="2000" dirty="0" smtClean="0">
                <a:latin typeface="+mj-lt"/>
                <a:ea typeface="SimSun" pitchFamily="2" charset="-122"/>
              </a:rPr>
              <a:t> History of  harboring adult worms is suggestive.</a:t>
            </a:r>
          </a:p>
          <a:p>
            <a:pPr marL="0" indent="0" algn="just" rtl="0">
              <a:lnSpc>
                <a:spcPct val="150000"/>
              </a:lnSpc>
              <a:buNone/>
              <a:tabLst>
                <a:tab pos="0" algn="l"/>
                <a:tab pos="87313" algn="l"/>
              </a:tabLst>
            </a:pPr>
            <a:r>
              <a:rPr lang="en-US" altLang="zh-CN" sz="2000" b="1" dirty="0" smtClean="0">
                <a:solidFill>
                  <a:srgbClr val="00B0F0"/>
                </a:solidFill>
                <a:latin typeface="+mj-lt"/>
                <a:ea typeface="SimSun" pitchFamily="2" charset="-122"/>
              </a:rPr>
              <a:t>2-</a:t>
            </a:r>
            <a:r>
              <a:rPr lang="en-US" altLang="zh-CN" sz="2000" dirty="0" smtClean="0">
                <a:latin typeface="+mj-lt"/>
                <a:ea typeface="SimSun" pitchFamily="2" charset="-122"/>
              </a:rPr>
              <a:t> Clinical picture differs according to the site of infection.</a:t>
            </a:r>
          </a:p>
          <a:p>
            <a:pPr marL="0" indent="0" algn="just" rtl="0">
              <a:lnSpc>
                <a:spcPct val="150000"/>
              </a:lnSpc>
              <a:buNone/>
              <a:tabLst>
                <a:tab pos="0" algn="l"/>
                <a:tab pos="87313" algn="l"/>
              </a:tabLst>
            </a:pPr>
            <a:r>
              <a:rPr lang="en-US" altLang="zh-CN" sz="2000" b="1" dirty="0" smtClean="0">
                <a:solidFill>
                  <a:srgbClr val="00B0F0"/>
                </a:solidFill>
                <a:latin typeface="+mj-lt"/>
                <a:ea typeface="SimSun" pitchFamily="2" charset="-122"/>
              </a:rPr>
              <a:t>3-</a:t>
            </a:r>
            <a:r>
              <a:rPr lang="en-US" altLang="zh-CN" sz="2000" dirty="0" smtClean="0">
                <a:latin typeface="+mj-lt"/>
                <a:ea typeface="SimSun" pitchFamily="2" charset="-122"/>
              </a:rPr>
              <a:t> Eosinophilia.</a:t>
            </a:r>
          </a:p>
          <a:p>
            <a:pPr marL="0" indent="0" algn="just" rtl="0">
              <a:lnSpc>
                <a:spcPct val="150000"/>
              </a:lnSpc>
              <a:buNone/>
              <a:tabLst>
                <a:tab pos="0" algn="l"/>
                <a:tab pos="87313" algn="l"/>
              </a:tabLst>
            </a:pPr>
            <a:r>
              <a:rPr lang="en-US" altLang="zh-CN" sz="2000" b="1" dirty="0" smtClean="0">
                <a:solidFill>
                  <a:srgbClr val="00B0F0"/>
                </a:solidFill>
                <a:latin typeface="+mj-lt"/>
                <a:ea typeface="SimSun" pitchFamily="2" charset="-122"/>
              </a:rPr>
              <a:t>4-</a:t>
            </a:r>
            <a:r>
              <a:rPr lang="en-US" altLang="zh-CN" sz="2000" dirty="0" smtClean="0">
                <a:latin typeface="+mj-lt"/>
                <a:ea typeface="SimSun" pitchFamily="2" charset="-122"/>
              </a:rPr>
              <a:t> </a:t>
            </a:r>
            <a:r>
              <a:rPr lang="en-US" altLang="zh-CN" sz="2000" dirty="0">
                <a:latin typeface="+mj-lt"/>
                <a:ea typeface="SimSun" pitchFamily="2" charset="-122"/>
              </a:rPr>
              <a:t>S</a:t>
            </a:r>
            <a:r>
              <a:rPr lang="en-US" altLang="zh-CN" sz="2000" dirty="0" smtClean="0">
                <a:latin typeface="+mj-lt"/>
                <a:ea typeface="SimSun" pitchFamily="2" charset="-122"/>
              </a:rPr>
              <a:t>erological tests as IHA &amp; ELISA.</a:t>
            </a:r>
          </a:p>
          <a:p>
            <a:pPr lvl="0" algn="just" rtl="0">
              <a:lnSpc>
                <a:spcPct val="150000"/>
              </a:lnSpc>
              <a:buNone/>
            </a:pPr>
            <a:r>
              <a:rPr lang="en-US" altLang="zh-CN" sz="2000" dirty="0" smtClean="0">
                <a:latin typeface="+mj-lt"/>
                <a:ea typeface="SimSun" pitchFamily="2" charset="-122"/>
              </a:rPr>
              <a:t> </a:t>
            </a:r>
            <a:r>
              <a:rPr lang="en-US" altLang="zh-CN" sz="2000" b="1" dirty="0" smtClean="0">
                <a:solidFill>
                  <a:srgbClr val="00B0F0"/>
                </a:solidFill>
                <a:latin typeface="+mj-lt"/>
                <a:ea typeface="SimSun" pitchFamily="2" charset="-122"/>
              </a:rPr>
              <a:t>5-</a:t>
            </a:r>
            <a:r>
              <a:rPr lang="en-US" altLang="zh-CN" sz="2000" dirty="0" smtClean="0">
                <a:latin typeface="+mj-lt"/>
                <a:ea typeface="SimSun" pitchFamily="2" charset="-122"/>
              </a:rPr>
              <a:t> Radiological methods: </a:t>
            </a:r>
          </a:p>
          <a:p>
            <a:pPr lvl="0" algn="just" rtl="0">
              <a:lnSpc>
                <a:spcPct val="150000"/>
              </a:lnSpc>
              <a:buNone/>
            </a:pPr>
            <a:r>
              <a:rPr lang="en-US" sz="2000" dirty="0" smtClean="0">
                <a:latin typeface="+mj-lt"/>
                <a:ea typeface="SimSun" pitchFamily="2" charset="-122"/>
              </a:rPr>
              <a:t>	</a:t>
            </a:r>
            <a:r>
              <a:rPr lang="en-US" sz="2000" dirty="0" smtClean="0">
                <a:latin typeface="+mj-lt"/>
              </a:rPr>
              <a:t>* Plain X-ray may show calcified cysts in brain.</a:t>
            </a:r>
          </a:p>
          <a:p>
            <a:pPr lvl="0" algn="just" rtl="0">
              <a:lnSpc>
                <a:spcPct val="150000"/>
              </a:lnSpc>
              <a:buNone/>
            </a:pPr>
            <a:r>
              <a:rPr lang="en-US" sz="2000" dirty="0" smtClean="0">
                <a:latin typeface="+mj-lt"/>
              </a:rPr>
              <a:t>	* Ocular cysts can be seen by slit lamp examination.</a:t>
            </a:r>
          </a:p>
          <a:p>
            <a:pPr lvl="0" algn="just" rtl="0">
              <a:lnSpc>
                <a:spcPct val="150000"/>
              </a:lnSpc>
              <a:buNone/>
            </a:pPr>
            <a:r>
              <a:rPr lang="en-US" sz="2000" dirty="0" smtClean="0">
                <a:latin typeface="+mj-lt"/>
              </a:rPr>
              <a:t>	* CT and MRI can show calcified &amp; non calcified </a:t>
            </a:r>
            <a:r>
              <a:rPr lang="en-US" sz="2000" dirty="0" smtClean="0"/>
              <a:t>brain </a:t>
            </a:r>
            <a:r>
              <a:rPr lang="en-US" sz="2000" dirty="0" smtClean="0">
                <a:latin typeface="+mj-lt"/>
              </a:rPr>
              <a:t>cysts 	and spinal cord cysts.</a:t>
            </a:r>
          </a:p>
          <a:p>
            <a:pPr marL="0" indent="0" algn="just" rtl="0">
              <a:lnSpc>
                <a:spcPct val="150000"/>
              </a:lnSpc>
              <a:buNone/>
              <a:tabLst>
                <a:tab pos="0" algn="l"/>
                <a:tab pos="87313" algn="l"/>
              </a:tabLst>
            </a:pPr>
            <a:r>
              <a:rPr lang="en-US" altLang="zh-CN" sz="2000" b="1" dirty="0" smtClean="0">
                <a:solidFill>
                  <a:srgbClr val="00B0F0"/>
                </a:solidFill>
                <a:latin typeface="+mj-lt"/>
                <a:ea typeface="SimSun" pitchFamily="2" charset="-122"/>
              </a:rPr>
              <a:t>6-</a:t>
            </a:r>
            <a:r>
              <a:rPr lang="en-US" altLang="zh-CN" sz="2000" dirty="0" smtClean="0">
                <a:latin typeface="+mj-lt"/>
                <a:ea typeface="SimSun" pitchFamily="2" charset="-122"/>
              </a:rPr>
              <a:t> Biopsy from operable nodule [in the skin or muscles].</a:t>
            </a:r>
          </a:p>
          <a:p>
            <a:pPr marL="0" indent="0" algn="just" rtl="0">
              <a:buFontTx/>
              <a:buNone/>
              <a:tabLst>
                <a:tab pos="0" algn="l"/>
                <a:tab pos="87313" algn="l"/>
              </a:tabLst>
            </a:pPr>
            <a:r>
              <a:rPr lang="en-US" sz="2000" b="1" dirty="0">
                <a:solidFill>
                  <a:srgbClr val="990099"/>
                </a:solidFill>
                <a:latin typeface="+mj-lt"/>
              </a:rPr>
              <a:t/>
            </a:r>
            <a:br>
              <a:rPr lang="en-US" sz="2000" b="1" dirty="0">
                <a:solidFill>
                  <a:srgbClr val="990099"/>
                </a:solidFill>
                <a:latin typeface="+mj-lt"/>
              </a:rPr>
            </a:br>
            <a:endParaRPr lang="en-US" sz="2000" b="1" dirty="0">
              <a:solidFill>
                <a:srgbClr val="990099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500034" y="714356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Treatment</a:t>
            </a:r>
          </a:p>
          <a:p>
            <a:pPr algn="ctr" rtl="0"/>
            <a:endParaRPr lang="en-US" sz="10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	1-</a:t>
            </a:r>
            <a:r>
              <a:rPr lang="en-US" sz="2000" dirty="0" smtClean="0">
                <a:latin typeface="+mj-lt"/>
              </a:rPr>
              <a:t> Surgical removal.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	2-</a:t>
            </a:r>
            <a:r>
              <a:rPr lang="en-US" sz="2000" dirty="0" smtClean="0">
                <a:latin typeface="+mj-lt"/>
              </a:rPr>
              <a:t> Praziquantel: 50 mg/kg/day in 3 divided dose for 15 days.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	3-</a:t>
            </a:r>
            <a:r>
              <a:rPr lang="en-US" sz="2000" dirty="0" smtClean="0">
                <a:latin typeface="+mj-lt"/>
              </a:rPr>
              <a:t> Abendazole:15 mg/kg for 10-30 days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	4-</a:t>
            </a:r>
            <a:r>
              <a:rPr lang="en-US" sz="2000" dirty="0" smtClean="0">
                <a:latin typeface="+mj-lt"/>
              </a:rPr>
              <a:t> Corticosteroids.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	5-</a:t>
            </a:r>
            <a:r>
              <a:rPr lang="en-US" sz="2000" dirty="0" smtClean="0">
                <a:latin typeface="+mj-lt"/>
              </a:rPr>
              <a:t> Vitamin D &amp; calcium.</a:t>
            </a:r>
          </a:p>
          <a:p>
            <a:pPr algn="ctr" rtl="0"/>
            <a:endParaRPr lang="en-US" sz="10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ctr" rtl="0"/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Prevention </a:t>
            </a:r>
            <a:r>
              <a:rPr lang="en-US" sz="3200" b="1" dirty="0">
                <a:solidFill>
                  <a:srgbClr val="00B0F0"/>
                </a:solidFill>
                <a:latin typeface="Comic Sans MS" pitchFamily="66" charset="0"/>
              </a:rPr>
              <a:t>&amp; 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control</a:t>
            </a:r>
          </a:p>
          <a:p>
            <a:pPr algn="ctr" rtl="0"/>
            <a:endParaRPr lang="en-US" sz="10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	1-</a:t>
            </a:r>
            <a:r>
              <a:rPr lang="en-US" sz="2000" dirty="0" smtClean="0">
                <a:latin typeface="+mj-lt"/>
              </a:rPr>
              <a:t> Avoid eating improperly washed vegetables.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	2- </a:t>
            </a:r>
            <a:r>
              <a:rPr lang="en-US" sz="2000" dirty="0" smtClean="0">
                <a:latin typeface="+mj-lt"/>
              </a:rPr>
              <a:t>Patient with adult parasite should be treated.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	3-</a:t>
            </a:r>
            <a:r>
              <a:rPr lang="en-US" sz="2000" dirty="0" smtClean="0">
                <a:latin typeface="+mj-lt"/>
              </a:rPr>
              <a:t> Infected persons should not take nauseating drugs. 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  <a:latin typeface="+mj-lt"/>
              </a:rPr>
              <a:t>	4- </a:t>
            </a:r>
            <a:r>
              <a:rPr lang="en-US" sz="2000" dirty="0" smtClean="0">
                <a:latin typeface="+mj-lt"/>
              </a:rPr>
              <a:t>Pure water supply &amp; sanitary disposal of human excreta.</a:t>
            </a:r>
            <a:endParaRPr lang="en-US" sz="36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609600"/>
            <a:ext cx="7010400" cy="38862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457200" indent="-457200" algn="l" rtl="0" eaLnBrk="1" hangingPunct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>                       </a:t>
            </a:r>
            <a:r>
              <a:rPr lang="en-US" sz="2400" b="1" dirty="0" smtClean="0">
                <a:solidFill>
                  <a:srgbClr val="00B0F0"/>
                </a:solidFill>
              </a:rPr>
              <a:t>Morphology </a:t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===</a:t>
            </a:r>
            <a:r>
              <a:rPr lang="en-US" sz="2400" b="1" dirty="0" smtClean="0">
                <a:solidFill>
                  <a:srgbClr val="00B0F0"/>
                </a:solidFill>
              </a:rPr>
              <a:t/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en-US" sz="2400" b="1" dirty="0" smtClean="0">
                <a:solidFill>
                  <a:srgbClr val="00B0F0"/>
                </a:solidFill>
              </a:rPr>
              <a:t>                                  </a:t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en-US" sz="2400" b="1" dirty="0">
                <a:solidFill>
                  <a:srgbClr val="00B0F0"/>
                </a:solidFill>
              </a:rPr>
              <a:t/>
            </a:r>
            <a:br>
              <a:rPr lang="en-US" sz="2400" b="1" dirty="0">
                <a:solidFill>
                  <a:srgbClr val="00B0F0"/>
                </a:solidFill>
              </a:rPr>
            </a:br>
            <a:r>
              <a:rPr lang="en-US" sz="2400" b="1" dirty="0" smtClean="0">
                <a:solidFill>
                  <a:srgbClr val="00B0F0"/>
                </a:solidFill>
              </a:rPr>
              <a:t>                          1- </a:t>
            </a:r>
            <a:r>
              <a:rPr lang="en-US" sz="2400" b="1" dirty="0" err="1" smtClean="0">
                <a:solidFill>
                  <a:srgbClr val="00B0F0"/>
                </a:solidFill>
              </a:rPr>
              <a:t>Trophozoite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en-US" sz="2400" b="1" u="sng" dirty="0" smtClean="0">
                <a:solidFill>
                  <a:schemeClr val="tx1"/>
                </a:solidFill>
              </a:rPr>
              <a:t/>
            </a:r>
            <a:br>
              <a:rPr lang="en-US" sz="2400" b="1" u="sng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a- Amoeboid form (= infective stage): 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dirty="0"/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ound in CSF </a:t>
            </a:r>
            <a:r>
              <a:rPr lang="en-US" sz="2400" dirty="0" smtClean="0">
                <a:solidFill>
                  <a:srgbClr val="0070C0"/>
                </a:solidFill>
              </a:rPr>
              <a:t>&amp; </a:t>
            </a:r>
            <a:r>
              <a:rPr lang="en-US" sz="2400" dirty="0" smtClean="0">
                <a:solidFill>
                  <a:schemeClr val="tx1"/>
                </a:solidFill>
              </a:rPr>
              <a:t>brain tissues.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ounded </a:t>
            </a:r>
            <a:r>
              <a:rPr lang="en-US" sz="2400" dirty="0" smtClean="0">
                <a:solidFill>
                  <a:srgbClr val="0070C0"/>
                </a:solidFill>
              </a:rPr>
              <a:t>or </a:t>
            </a:r>
            <a:r>
              <a:rPr lang="en-US" sz="2400" dirty="0" smtClean="0">
                <a:solidFill>
                  <a:schemeClr val="tx1"/>
                </a:solidFill>
              </a:rPr>
              <a:t>elongate [15- 30 um] &amp; has a big nucleus with a large </a:t>
            </a:r>
            <a:r>
              <a:rPr lang="en-US" sz="2400" dirty="0" err="1" smtClean="0">
                <a:solidFill>
                  <a:schemeClr val="tx1"/>
                </a:solidFill>
              </a:rPr>
              <a:t>karyosome</a:t>
            </a:r>
            <a:r>
              <a:rPr lang="en-US" sz="2400" dirty="0" smtClean="0">
                <a:solidFill>
                  <a:schemeClr val="tx1"/>
                </a:solidFill>
              </a:rPr>
              <a:t> but </a:t>
            </a:r>
            <a:r>
              <a:rPr lang="en-US" sz="2400" dirty="0" smtClean="0">
                <a:solidFill>
                  <a:srgbClr val="0070C0"/>
                </a:solidFill>
              </a:rPr>
              <a:t>no</a:t>
            </a:r>
            <a:r>
              <a:rPr lang="en-US" sz="2400" dirty="0" smtClean="0">
                <a:solidFill>
                  <a:schemeClr val="tx1"/>
                </a:solidFill>
              </a:rPr>
              <a:t> peripheral chromatin.</a:t>
            </a:r>
            <a:r>
              <a:rPr lang="en-US" sz="2400" dirty="0" smtClean="0">
                <a:solidFill>
                  <a:srgbClr val="996633"/>
                </a:solidFill>
              </a:rPr>
              <a:t/>
            </a:r>
            <a:br>
              <a:rPr lang="en-US" sz="2400" dirty="0" smtClean="0">
                <a:solidFill>
                  <a:srgbClr val="996633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===</a:t>
            </a:r>
            <a:r>
              <a:rPr lang="en-US" sz="2400" dirty="0" smtClean="0">
                <a:solidFill>
                  <a:srgbClr val="996633"/>
                </a:solidFill>
              </a:rPr>
              <a:t/>
            </a:r>
            <a:br>
              <a:rPr lang="en-US" sz="2400" dirty="0" smtClean="0">
                <a:solidFill>
                  <a:srgbClr val="996633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b- Flagellate form: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dirty="0" smtClean="0"/>
              <a:t>Fo</a:t>
            </a:r>
            <a:r>
              <a:rPr lang="en-US" sz="2400" dirty="0" smtClean="0">
                <a:solidFill>
                  <a:schemeClr val="tx1"/>
                </a:solidFill>
              </a:rPr>
              <a:t>und in culture and water, not in tissues. </a:t>
            </a:r>
            <a:r>
              <a:rPr lang="en-US" sz="2400" dirty="0" err="1" smtClean="0">
                <a:solidFill>
                  <a:schemeClr val="tx1"/>
                </a:solidFill>
              </a:rPr>
              <a:t>longated</a:t>
            </a:r>
            <a:r>
              <a:rPr lang="en-US" sz="2400" dirty="0" smtClean="0">
                <a:solidFill>
                  <a:schemeClr val="tx1"/>
                </a:solidFill>
              </a:rPr>
              <a:t> with anterior nucleus &amp; anterior 2 flagella. It  transforms back to the amoeboid form within 24 hours.</a:t>
            </a:r>
            <a:r>
              <a:rPr lang="en-US" sz="2400" dirty="0" smtClean="0">
                <a:solidFill>
                  <a:srgbClr val="996633"/>
                </a:solidFill>
              </a:rPr>
              <a:t/>
            </a:r>
            <a:br>
              <a:rPr lang="en-US" sz="2400" dirty="0" smtClean="0">
                <a:solidFill>
                  <a:srgbClr val="996633"/>
                </a:solidFill>
              </a:rPr>
            </a:br>
            <a:endParaRPr lang="en-US" sz="2400" dirty="0" smtClean="0">
              <a:solidFill>
                <a:srgbClr val="996633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962400"/>
            <a:ext cx="6934200" cy="28956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 rtl="0" eaLnBrk="1" hangingPunct="1">
              <a:lnSpc>
                <a:spcPct val="75000"/>
              </a:lnSpc>
              <a:buFontTx/>
              <a:buNone/>
              <a:defRPr/>
            </a:pPr>
            <a:endParaRPr lang="en-US" sz="2400" b="1" dirty="0" smtClean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algn="ctr" rtl="0" eaLnBrk="1" hangingPunct="1">
              <a:lnSpc>
                <a:spcPct val="75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2- Cyst</a:t>
            </a:r>
            <a:endParaRPr lang="en-US" sz="24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rtl="0" eaLnBrk="1" hangingPunct="1">
              <a:lnSpc>
                <a:spcPct val="75000"/>
              </a:lnSpc>
              <a:buFontTx/>
              <a:buNone/>
              <a:defRPr/>
            </a:pPr>
            <a:r>
              <a:rPr lang="en-US" sz="2200" dirty="0" smtClean="0">
                <a:latin typeface="+mj-lt"/>
                <a:ea typeface="+mj-ea"/>
                <a:cs typeface="+mj-cs"/>
              </a:rPr>
              <a:t>It is round [about 10 µm in diameter] with a thick smooth cyst wall &amp; a single nucleus.</a:t>
            </a:r>
          </a:p>
          <a:p>
            <a:pPr rtl="0" eaLnBrk="1" hangingPunct="1">
              <a:lnSpc>
                <a:spcPct val="75000"/>
              </a:lnSpc>
              <a:buFontTx/>
              <a:buNone/>
              <a:defRPr/>
            </a:pPr>
            <a:endParaRPr lang="en-US" sz="2200" dirty="0" smtClean="0">
              <a:latin typeface="+mj-lt"/>
              <a:ea typeface="+mj-ea"/>
              <a:cs typeface="+mj-cs"/>
            </a:endParaRPr>
          </a:p>
          <a:p>
            <a:pPr rtl="0" eaLnBrk="1" hangingPunct="1">
              <a:lnSpc>
                <a:spcPct val="75000"/>
              </a:lnSpc>
              <a:buFontTx/>
              <a:buNone/>
              <a:defRPr/>
            </a:pPr>
            <a:r>
              <a:rPr lang="en-US" sz="2200" dirty="0" smtClean="0">
                <a:latin typeface="+mj-lt"/>
              </a:rPr>
              <a:t>Cysts are not seen in clinical specimens because the infection is so rapid, fatal and the patient dies before </a:t>
            </a:r>
            <a:r>
              <a:rPr lang="en-US" sz="2200" dirty="0" err="1" smtClean="0">
                <a:latin typeface="+mj-lt"/>
              </a:rPr>
              <a:t>trophozoites</a:t>
            </a:r>
            <a:r>
              <a:rPr lang="en-US" sz="2200" dirty="0" smtClean="0">
                <a:latin typeface="+mj-lt"/>
              </a:rPr>
              <a:t> changes to cysts</a:t>
            </a:r>
          </a:p>
          <a:p>
            <a:pPr rtl="0" eaLnBrk="1" hangingPunct="1">
              <a:lnSpc>
                <a:spcPct val="75000"/>
              </a:lnSpc>
              <a:buFontTx/>
              <a:buNone/>
              <a:defRPr/>
            </a:pPr>
            <a:endParaRPr lang="en-US" sz="2400" dirty="0" smtClean="0">
              <a:solidFill>
                <a:srgbClr val="993300"/>
              </a:solidFill>
              <a:latin typeface="+mj-lt"/>
            </a:endParaRPr>
          </a:p>
        </p:txBody>
      </p:sp>
      <p:pic>
        <p:nvPicPr>
          <p:cNvPr id="9" name="Picture 15" descr="Naegleria cyst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7239000" y="4953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Naegleria flagellate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7315200" y="2286000"/>
            <a:ext cx="11128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Naegleria troph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 rot="1009285">
            <a:off x="7086600" y="914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AutoShape 10" descr=" "/>
          <p:cNvSpPr>
            <a:spLocks noChangeAspect="1" noChangeArrowheads="1"/>
          </p:cNvSpPr>
          <p:nvPr/>
        </p:nvSpPr>
        <p:spPr bwMode="auto">
          <a:xfrm>
            <a:off x="1981200" y="-347663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FF"/>
              </a:buClr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61446" name="AutoShape 11" descr=" "/>
          <p:cNvSpPr>
            <a:spLocks noChangeAspect="1" noChangeArrowheads="1"/>
          </p:cNvSpPr>
          <p:nvPr/>
        </p:nvSpPr>
        <p:spPr bwMode="auto">
          <a:xfrm>
            <a:off x="8348663" y="-347663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FF"/>
              </a:buClr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61447" name="AutoShape 12" descr=" "/>
          <p:cNvSpPr>
            <a:spLocks noChangeAspect="1" noChangeArrowheads="1"/>
          </p:cNvSpPr>
          <p:nvPr/>
        </p:nvSpPr>
        <p:spPr bwMode="auto">
          <a:xfrm>
            <a:off x="6126163" y="0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FF"/>
              </a:buClr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04800" y="228600"/>
            <a:ext cx="2489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sz="3600" b="1" dirty="0">
                <a:solidFill>
                  <a:prstClr val="black"/>
                </a:solidFill>
                <a:latin typeface="Comic Sans MS" pitchFamily="66" charset="0"/>
              </a:rPr>
              <a:t>Life </a:t>
            </a:r>
            <a:r>
              <a:rPr lang="en-US" sz="3600" b="1" dirty="0" smtClean="0">
                <a:solidFill>
                  <a:prstClr val="black"/>
                </a:solidFill>
                <a:latin typeface="Comic Sans MS" pitchFamily="66" charset="0"/>
              </a:rPr>
              <a:t>cycle</a:t>
            </a:r>
            <a:endParaRPr lang="en-US" sz="36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5900" y="895350"/>
            <a:ext cx="25336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238500" y="228600"/>
            <a:ext cx="557053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441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rtl="0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Pathogenesis &amp; clinical picture of PAM 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[Cont.]</a:t>
            </a:r>
            <a:endParaRPr lang="en-US" sz="2800" b="1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4419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87313" indent="-87313" algn="just" rtl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000" dirty="0" smtClean="0">
                <a:latin typeface="+mj-lt"/>
              </a:rPr>
              <a:t>- The course of PAM is dramatic.</a:t>
            </a:r>
            <a:r>
              <a:rPr lang="en-US" sz="2000" i="1" dirty="0" smtClean="0">
                <a:latin typeface="+mj-lt"/>
              </a:rPr>
              <a:t> </a:t>
            </a:r>
          </a:p>
          <a:p>
            <a:pPr algn="l" rtl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000" dirty="0" smtClean="0">
                <a:latin typeface="+mj-lt"/>
              </a:rPr>
              <a:t>- The illness begins 2-7 days after exposure &amp; swimming in fresh water. </a:t>
            </a:r>
          </a:p>
          <a:p>
            <a:pPr algn="l" rtl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000" dirty="0" smtClean="0">
                <a:latin typeface="+mj-lt"/>
              </a:rPr>
              <a:t>- There is fever, rhinitis, pharyngitis, headache followed by nausea, projectile vomiting, stiffness of the neck (meningitis) and convulsions. </a:t>
            </a:r>
          </a:p>
          <a:p>
            <a:pPr algn="l" rtl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000" dirty="0" smtClean="0">
                <a:latin typeface="+mj-lt"/>
              </a:rPr>
              <a:t>- Disturbance in smell or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taste may occur.</a:t>
            </a:r>
          </a:p>
          <a:p>
            <a:pPr algn="l" rtl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000" dirty="0" smtClean="0">
                <a:latin typeface="+mj-lt"/>
              </a:rPr>
              <a:t>- The patient enters in coma and death follow within 3-6 days. </a:t>
            </a:r>
          </a:p>
          <a:p>
            <a:pPr marL="0" indent="0" algn="ctr" rtl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996633"/>
                </a:solidFill>
                <a:latin typeface="+mj-lt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death occurs in more than 95% of cases</a:t>
            </a:r>
            <a:r>
              <a:rPr lang="en-US" sz="2000" b="1" dirty="0" smtClean="0">
                <a:solidFill>
                  <a:srgbClr val="996633"/>
                </a:solidFill>
                <a:latin typeface="+mj-lt"/>
              </a:rPr>
              <a:t>) </a:t>
            </a:r>
          </a:p>
        </p:txBody>
      </p:sp>
      <p:pic>
        <p:nvPicPr>
          <p:cNvPr id="4" name="Picture 7" descr="human brain"/>
          <p:cNvPicPr>
            <a:picLocks noChangeAspect="1" noChangeArrowheads="1"/>
          </p:cNvPicPr>
          <p:nvPr/>
        </p:nvPicPr>
        <p:blipFill>
          <a:blip r:embed="rId2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3657600" y="4724400"/>
            <a:ext cx="1905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ln>
            <a:solidFill>
              <a:schemeClr val="bg1"/>
            </a:solidFill>
          </a:ln>
        </p:spPr>
        <p:txBody>
          <a:bodyPr/>
          <a:lstStyle/>
          <a:p>
            <a:pPr rtl="0"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B0F0"/>
                </a:solidFill>
                <a:latin typeface="Comic Sans MS" pitchFamily="66" charset="0"/>
              </a:rPr>
              <a:t>Diagnosis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229600" cy="6096000"/>
          </a:xfrm>
          <a:ln>
            <a:solidFill>
              <a:schemeClr val="bg1"/>
            </a:solidFill>
          </a:ln>
        </p:spPr>
        <p:txBody>
          <a:bodyPr/>
          <a:lstStyle/>
          <a:p>
            <a:pPr algn="l" rtl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1-Clinical:</a:t>
            </a:r>
            <a:r>
              <a:rPr lang="en-US" sz="2000" dirty="0" smtClean="0">
                <a:solidFill>
                  <a:srgbClr val="996633"/>
                </a:solidFill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History + Clinical manifestations. 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==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2- Laboratory: </a:t>
            </a:r>
            <a:r>
              <a:rPr lang="en-US" sz="2000" dirty="0" smtClean="0">
                <a:latin typeface="+mj-lt"/>
              </a:rPr>
              <a:t>Examination of Cerebro Spinal Fluid (C.S.F.). </a:t>
            </a:r>
          </a:p>
          <a:p>
            <a:pPr algn="ctr" rtl="0" eaLnBrk="1" hangingPunct="1">
              <a:buFontTx/>
              <a:buNone/>
              <a:defRPr/>
            </a:pPr>
            <a:r>
              <a:rPr lang="en-US" sz="1800" b="1" dirty="0" smtClean="0">
                <a:latin typeface="+mj-lt"/>
              </a:rPr>
              <a:t>C.S.F. is taken by spinal puncture </a:t>
            </a:r>
            <a:r>
              <a:rPr lang="en-US" sz="1800" b="1" dirty="0" smtClean="0">
                <a:solidFill>
                  <a:srgbClr val="0070C0"/>
                </a:solidFill>
                <a:latin typeface="+mj-lt"/>
              </a:rPr>
              <a:t>&amp;</a:t>
            </a:r>
            <a:r>
              <a:rPr lang="en-US" sz="1800" b="1" dirty="0" smtClean="0">
                <a:latin typeface="+mj-lt"/>
              </a:rPr>
              <a:t> examined as follows:</a:t>
            </a:r>
            <a:r>
              <a:rPr lang="en-US" sz="1800" b="1" dirty="0" smtClean="0">
                <a:latin typeface="Comic Sans MS" pitchFamily="66" charset="0"/>
              </a:rPr>
              <a:t> </a:t>
            </a:r>
          </a:p>
          <a:p>
            <a:pPr algn="just" rtl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996633"/>
                </a:solidFill>
                <a:latin typeface="+mj-lt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a-Macroscopically: </a:t>
            </a:r>
            <a:r>
              <a:rPr lang="en-US" sz="2000" dirty="0" smtClean="0">
                <a:latin typeface="+mj-lt"/>
              </a:rPr>
              <a:t>It appears cloudy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,</a:t>
            </a:r>
            <a:r>
              <a:rPr lang="en-US" sz="2000" dirty="0" smtClean="0">
                <a:latin typeface="+mj-lt"/>
              </a:rPr>
              <a:t> purulent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or</a:t>
            </a:r>
            <a:r>
              <a:rPr lang="en-US" sz="2000" dirty="0" smtClean="0">
                <a:latin typeface="+mj-lt"/>
              </a:rPr>
              <a:t> bloody. </a:t>
            </a:r>
          </a:p>
          <a:p>
            <a:pPr algn="just" rtl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996633"/>
                </a:solidFill>
                <a:latin typeface="+mj-lt"/>
              </a:rPr>
              <a:t>    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b-Microscopic examination: </a:t>
            </a:r>
            <a:r>
              <a:rPr lang="en-US" sz="2000" dirty="0" smtClean="0">
                <a:latin typeface="+mj-lt"/>
              </a:rPr>
              <a:t>shows amoeba forms, leucocytosis (neutrophils) &amp; RBCs, but </a:t>
            </a:r>
            <a:r>
              <a:rPr lang="en-US" sz="2000" b="1" dirty="0" smtClean="0">
                <a:latin typeface="+mj-lt"/>
              </a:rPr>
              <a:t>no bacteria</a:t>
            </a:r>
            <a:r>
              <a:rPr lang="en-US" sz="2000" dirty="0" smtClean="0">
                <a:latin typeface="+mj-lt"/>
              </a:rPr>
              <a:t>.</a:t>
            </a:r>
          </a:p>
          <a:p>
            <a:pPr algn="just" rtl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996633"/>
                </a:solidFill>
                <a:latin typeface="+mj-lt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c-Chemically: </a:t>
            </a:r>
            <a:r>
              <a:rPr lang="en-US" sz="2000" dirty="0" smtClean="0">
                <a:latin typeface="+mj-lt"/>
              </a:rPr>
              <a:t>Increased protein and decrease glucose levels.</a:t>
            </a:r>
          </a:p>
          <a:p>
            <a:pPr algn="just" rtl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996633"/>
                </a:solidFill>
                <a:latin typeface="+mj-lt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d-Culture </a:t>
            </a:r>
            <a:r>
              <a:rPr lang="en-US" sz="2000" dirty="0" smtClean="0">
                <a:latin typeface="+mj-lt"/>
              </a:rPr>
              <a:t>on non-nutrient agar plate seeded with </a:t>
            </a:r>
            <a:r>
              <a:rPr lang="en-US" sz="2000" i="1" dirty="0" smtClean="0">
                <a:latin typeface="+mj-lt"/>
              </a:rPr>
              <a:t>Escherichia coli</a:t>
            </a:r>
            <a:r>
              <a:rPr lang="en-US" sz="2000" dirty="0" smtClean="0">
                <a:latin typeface="+mj-lt"/>
              </a:rPr>
              <a:t>.  </a:t>
            </a:r>
          </a:p>
          <a:p>
            <a:pPr algn="just" rtl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996633"/>
                </a:solidFill>
                <a:latin typeface="+mj-lt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e-Suspension </a:t>
            </a:r>
            <a:r>
              <a:rPr lang="en-US" sz="2000" dirty="0" smtClean="0">
                <a:latin typeface="+mj-lt"/>
              </a:rPr>
              <a:t>in fresh water shows transformation of </a:t>
            </a:r>
            <a:r>
              <a:rPr lang="en-US" sz="2000" b="1" dirty="0" smtClean="0">
                <a:latin typeface="+mj-lt"/>
              </a:rPr>
              <a:t>amoeboid forms</a:t>
            </a:r>
            <a:r>
              <a:rPr lang="en-US" sz="2000" dirty="0" smtClean="0">
                <a:latin typeface="+mj-lt"/>
              </a:rPr>
              <a:t> into </a:t>
            </a:r>
            <a:r>
              <a:rPr lang="en-US" sz="2000" b="1" dirty="0" smtClean="0">
                <a:latin typeface="+mj-lt"/>
              </a:rPr>
              <a:t>flagellate forms </a:t>
            </a:r>
            <a:r>
              <a:rPr lang="en-US" sz="2000" dirty="0" smtClean="0">
                <a:latin typeface="+mj-lt"/>
              </a:rPr>
              <a:t>within 2 hours. </a:t>
            </a:r>
          </a:p>
          <a:p>
            <a:pPr algn="l" rtl="0" eaLnBrk="1" hangingPunct="1">
              <a:buFontTx/>
              <a:buNone/>
              <a:defRPr/>
            </a:pPr>
            <a:endParaRPr lang="en-US" sz="2000" b="1" dirty="0" smtClean="0">
              <a:solidFill>
                <a:schemeClr val="tx2"/>
              </a:solidFill>
              <a:latin typeface="+mj-lt"/>
            </a:endParaRPr>
          </a:p>
          <a:p>
            <a:pPr algn="l" rtl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3- Postmortem examination </a:t>
            </a:r>
            <a:r>
              <a:rPr lang="en-US" sz="2000" dirty="0" smtClean="0">
                <a:latin typeface="+mj-lt"/>
              </a:rPr>
              <a:t>of brain tissues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 	reveals extensive </a:t>
            </a:r>
            <a:r>
              <a:rPr lang="en-US" sz="2000" dirty="0" err="1" smtClean="0">
                <a:latin typeface="+mj-lt"/>
              </a:rPr>
              <a:t>haemorrhage</a:t>
            </a:r>
            <a:r>
              <a:rPr lang="en-US" sz="2000" dirty="0" smtClean="0">
                <a:latin typeface="+mj-lt"/>
              </a:rPr>
              <a:t> with amoeboid trophozoites 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 	but </a:t>
            </a:r>
            <a:r>
              <a:rPr lang="en-US" sz="2000" b="1" dirty="0" smtClean="0">
                <a:latin typeface="+mj-lt"/>
              </a:rPr>
              <a:t>not cysts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pic>
        <p:nvPicPr>
          <p:cNvPr id="4" name="Picture 4" descr="005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6757348" y="4800600"/>
            <a:ext cx="2362200" cy="1658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9" idx="5"/>
          </p:cNvCxnSpPr>
          <p:nvPr/>
        </p:nvCxnSpPr>
        <p:spPr>
          <a:xfrm flipH="1">
            <a:off x="8763000" y="4722485"/>
            <a:ext cx="3501" cy="6877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010400" y="4267200"/>
            <a:ext cx="2057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eaLnBrk="0" hangingPunct="0">
              <a:defRPr/>
            </a:pPr>
            <a:r>
              <a:rPr lang="en-US" sz="1600" b="1" dirty="0">
                <a:solidFill>
                  <a:srgbClr val="C00000"/>
                </a:solidFill>
              </a:rPr>
              <a:t>Amoeboid t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rophozoite</a:t>
            </a:r>
            <a:endParaRPr lang="ar-EG" sz="16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6705600" cy="2209800"/>
          </a:xfrm>
        </p:spPr>
        <p:txBody>
          <a:bodyPr/>
          <a:lstStyle/>
          <a:p>
            <a:pPr algn="l" rtl="0" eaLnBrk="1" hangingPunct="1"/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              Treatment </a:t>
            </a:r>
            <a:b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sz="1000" b="1" dirty="0" smtClean="0">
                <a:solidFill>
                  <a:schemeClr val="bg1"/>
                </a:solidFill>
                <a:latin typeface="Comic Sans MS" pitchFamily="66" charset="0"/>
              </a:rPr>
              <a:t>===</a:t>
            </a:r>
            <a:r>
              <a:rPr lang="en-US" b="1" dirty="0" smtClean="0">
                <a:latin typeface="Arial Black" pitchFamily="34" charset="0"/>
              </a:rPr>
              <a:t/>
            </a:r>
            <a:br>
              <a:rPr lang="en-US" b="1" dirty="0" smtClean="0">
                <a:latin typeface="Arial Black" pitchFamily="34" charset="0"/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Amphotericin B</a:t>
            </a:r>
            <a:r>
              <a:rPr lang="en-US" sz="2000" dirty="0" smtClean="0">
                <a:solidFill>
                  <a:srgbClr val="996633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is given intravenous.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It may also be given </a:t>
            </a:r>
            <a:r>
              <a:rPr lang="en-US" sz="2000" dirty="0" err="1" smtClean="0">
                <a:solidFill>
                  <a:schemeClr val="tx1"/>
                </a:solidFill>
              </a:rPr>
              <a:t>intrathecally</a:t>
            </a:r>
            <a:r>
              <a:rPr lang="en-US" sz="2000" dirty="0" smtClean="0">
                <a:solidFill>
                  <a:schemeClr val="tx1"/>
                </a:solidFill>
              </a:rPr>
              <a:t> until CSF is cleared.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352800"/>
            <a:ext cx="7239000" cy="1524000"/>
          </a:xfrm>
        </p:spPr>
        <p:txBody>
          <a:bodyPr/>
          <a:lstStyle/>
          <a:p>
            <a:pPr marL="2324100" lvl="4" indent="-2324100"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Prevention and control</a:t>
            </a:r>
          </a:p>
          <a:p>
            <a:pPr marL="609600" indent="-609600" algn="ctr" rtl="0" eaLnBrk="1" hangingPunct="1">
              <a:lnSpc>
                <a:spcPct val="80000"/>
              </a:lnSpc>
              <a:buFontTx/>
              <a:buNone/>
              <a:defRPr/>
            </a:pPr>
            <a:endParaRPr lang="en-US" sz="1000" dirty="0" smtClean="0">
              <a:latin typeface="Arial Black" pitchFamily="34" charset="0"/>
            </a:endParaRPr>
          </a:p>
          <a:p>
            <a:pPr marL="609600" indent="-609600"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1- Avoidance of swimming or bathing in contaminated water.</a:t>
            </a:r>
          </a:p>
          <a:p>
            <a:pPr marL="609600" indent="-609600" algn="l" rtl="0" eaLnBrk="1" hangingPunct="1">
              <a:buFontTx/>
              <a:buNone/>
              <a:defRPr/>
            </a:pPr>
            <a:endParaRPr lang="en-US" sz="1000" dirty="0" smtClean="0">
              <a:latin typeface="+mj-lt"/>
            </a:endParaRPr>
          </a:p>
          <a:p>
            <a:pPr marL="609600" indent="-609600"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2- Proper chlorination of water supply and swimming pools.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smtClean="0">
                <a:solidFill>
                  <a:srgbClr val="00B0F0"/>
                </a:solidFill>
                <a:latin typeface="Comic Sans MS" pitchFamily="66" charset="0"/>
              </a:rPr>
              <a:t>Acanthamoeba species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algn="l" rtl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Diseases: 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1- Granulomatous amoebic encephalitis (</a:t>
            </a:r>
            <a:r>
              <a:rPr lang="en-US" sz="2000" b="1" dirty="0" smtClean="0">
                <a:latin typeface="+mj-lt"/>
              </a:rPr>
              <a:t>GAE</a:t>
            </a:r>
            <a:r>
              <a:rPr lang="en-US" sz="2000" dirty="0" smtClean="0">
                <a:latin typeface="+mj-lt"/>
              </a:rPr>
              <a:t>).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2- Acanthamoeba Keratitis (</a:t>
            </a:r>
            <a:r>
              <a:rPr lang="en-US" sz="2000" b="1" dirty="0" smtClean="0">
                <a:latin typeface="+mj-lt"/>
              </a:rPr>
              <a:t>AK</a:t>
            </a:r>
            <a:r>
              <a:rPr lang="en-US" sz="2000" dirty="0" smtClean="0">
                <a:latin typeface="+mj-lt"/>
              </a:rPr>
              <a:t>). </a:t>
            </a:r>
          </a:p>
          <a:p>
            <a:pPr marL="627063" indent="-176213" algn="l" rtl="0" eaLnBrk="1" hangingPunct="1">
              <a:buFontTx/>
              <a:buNone/>
              <a:defRPr/>
            </a:pPr>
            <a:r>
              <a:rPr lang="en-US" sz="2000" b="1" dirty="0" smtClean="0">
                <a:latin typeface="+mj-lt"/>
              </a:rPr>
              <a:t>GAE</a:t>
            </a:r>
            <a:r>
              <a:rPr lang="en-US" sz="2000" dirty="0" smtClean="0">
                <a:latin typeface="+mj-lt"/>
              </a:rPr>
              <a:t> occurs mostly in immunocompromized persons, </a:t>
            </a:r>
            <a:r>
              <a:rPr lang="en-US" sz="1800" b="1" dirty="0" smtClean="0">
                <a:latin typeface="Comic Sans MS" pitchFamily="66" charset="0"/>
              </a:rPr>
              <a:t>whereas</a:t>
            </a:r>
            <a:r>
              <a:rPr lang="en-US" sz="2000" dirty="0" smtClean="0">
                <a:latin typeface="+mj-lt"/>
              </a:rPr>
              <a:t> </a:t>
            </a:r>
          </a:p>
          <a:p>
            <a:pPr marL="627063" indent="-176213" algn="l" rtl="0" eaLnBrk="1" hangingPunct="1">
              <a:buFontTx/>
              <a:buNone/>
              <a:defRPr/>
            </a:pPr>
            <a:r>
              <a:rPr lang="en-US" sz="2000" b="1" dirty="0" smtClean="0">
                <a:latin typeface="+mj-lt"/>
              </a:rPr>
              <a:t>AK</a:t>
            </a:r>
            <a:r>
              <a:rPr lang="en-US" sz="2000" dirty="0" smtClean="0">
                <a:latin typeface="+mj-lt"/>
              </a:rPr>
              <a:t> affects healthy persons. 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Distribution: </a:t>
            </a:r>
            <a:r>
              <a:rPr lang="en-US" sz="2000" dirty="0" smtClean="0">
                <a:latin typeface="+mj-lt"/>
              </a:rPr>
              <a:t>Worldwide (most of cases from USA).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Habitat: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CNS, skin, eye, lung or genitourinary tract.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800" b="1" dirty="0" smtClean="0">
                <a:latin typeface="Arial Black" pitchFamily="34" charset="0"/>
                <a:cs typeface="Times New Roman" pitchFamily="18" charset="0"/>
              </a:rPr>
              <a:t>--</a:t>
            </a:r>
          </a:p>
          <a:p>
            <a:pPr algn="ctr" rtl="0" eaLnBrk="1" hangingPunct="1">
              <a:buFontTx/>
              <a:buNone/>
              <a:defRPr/>
            </a:pPr>
            <a:endParaRPr lang="en-US" sz="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 rtl="0"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Mode of infection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1</a:t>
            </a:r>
            <a:r>
              <a:rPr lang="en-US" sz="2000" b="1" dirty="0" smtClean="0">
                <a:latin typeface="+mj-lt"/>
              </a:rPr>
              <a:t>- CNS i</a:t>
            </a:r>
            <a:r>
              <a:rPr lang="en-US" sz="2000" dirty="0" smtClean="0">
                <a:latin typeface="+mj-lt"/>
              </a:rPr>
              <a:t>nfection is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blood borne</a:t>
            </a:r>
            <a:r>
              <a:rPr lang="en-US" sz="2000" dirty="0" smtClean="0">
                <a:latin typeface="+mj-lt"/>
              </a:rPr>
              <a:t>; it occurs secondary to infection in </a:t>
            </a:r>
            <a:r>
              <a:rPr lang="en-US" sz="2000" b="1" dirty="0" smtClean="0">
                <a:latin typeface="+mj-lt"/>
              </a:rPr>
              <a:t>skin</a:t>
            </a:r>
            <a:r>
              <a:rPr lang="en-US" sz="2000" dirty="0" smtClean="0">
                <a:latin typeface="+mj-lt"/>
              </a:rPr>
              <a:t> or </a:t>
            </a:r>
            <a:r>
              <a:rPr lang="en-US" sz="2000" b="1" dirty="0" smtClean="0">
                <a:latin typeface="+mj-lt"/>
              </a:rPr>
              <a:t>lower respiratory tract</a:t>
            </a:r>
            <a:r>
              <a:rPr lang="en-US" sz="2000" dirty="0" smtClean="0">
                <a:latin typeface="+mj-lt"/>
              </a:rPr>
              <a:t>.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000" dirty="0" smtClean="0">
                <a:latin typeface="+mj-lt"/>
              </a:rPr>
              <a:t>2- Blood carries the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parasite from the primary lesions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to the </a:t>
            </a:r>
            <a:r>
              <a:rPr lang="en-US" sz="2000" b="1" dirty="0" smtClean="0">
                <a:latin typeface="+mj-lt"/>
              </a:rPr>
              <a:t>CNS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&amp; </a:t>
            </a:r>
            <a:r>
              <a:rPr lang="en-US" sz="2000" dirty="0" smtClean="0">
                <a:latin typeface="+mj-lt"/>
              </a:rPr>
              <a:t>may be to other organs as kidney, uterus &amp; pancreas.</a:t>
            </a:r>
          </a:p>
          <a:p>
            <a:pPr algn="l" rtl="0" eaLnBrk="1" hangingPunct="1">
              <a:buFontTx/>
              <a:buNone/>
              <a:defRPr/>
            </a:pPr>
            <a:endParaRPr lang="en-US" sz="2000" dirty="0" smtClean="0">
              <a:solidFill>
                <a:srgbClr val="996633"/>
              </a:solidFill>
              <a:latin typeface="+mj-lt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Infective stage: </a:t>
            </a:r>
            <a:r>
              <a:rPr lang="en-US" sz="2000" b="1" dirty="0" smtClean="0"/>
              <a:t>Amoeboid trophozoite.</a:t>
            </a:r>
          </a:p>
          <a:p>
            <a:pPr algn="l" rtl="0" eaLnBrk="1" hangingPunct="1">
              <a:buFontTx/>
              <a:buNone/>
              <a:defRPr/>
            </a:pPr>
            <a:endParaRPr lang="en-US" sz="2000" dirty="0" smtClean="0">
              <a:solidFill>
                <a:srgbClr val="996633"/>
              </a:solidFill>
              <a:latin typeface="+mj-lt"/>
            </a:endParaRPr>
          </a:p>
          <a:p>
            <a:pPr algn="l" rtl="0" eaLnBrk="1" hangingPunct="1">
              <a:buFontTx/>
              <a:buNone/>
              <a:defRPr/>
            </a:pPr>
            <a:endParaRPr lang="en-US" sz="2400" b="1" dirty="0" smtClean="0">
              <a:solidFill>
                <a:srgbClr val="996633"/>
              </a:solidFill>
              <a:latin typeface="Arial Black" pitchFamily="34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  <a:defRPr/>
            </a:pPr>
            <a:endParaRPr lang="en-US" sz="2400" b="1" dirty="0" smtClean="0">
              <a:solidFill>
                <a:srgbClr val="996633"/>
              </a:solidFill>
              <a:latin typeface="Arial Black" pitchFamily="34" charset="0"/>
              <a:cs typeface="Times New Roman" pitchFamily="18" charset="0"/>
            </a:endParaRPr>
          </a:p>
          <a:p>
            <a:pPr algn="l" rtl="0" eaLnBrk="1" hangingPunct="1">
              <a:buFontTx/>
              <a:buNone/>
              <a:defRPr/>
            </a:pPr>
            <a:endParaRPr lang="ar-EG" sz="2400" dirty="0" smtClean="0">
              <a:solidFill>
                <a:srgbClr val="993300"/>
              </a:solidFill>
              <a:latin typeface="Arial Black" pitchFamily="34" charset="0"/>
            </a:endParaRPr>
          </a:p>
          <a:p>
            <a:pPr algn="l" rtl="0" eaLnBrk="1" hangingPunct="1">
              <a:buFontTx/>
              <a:buNone/>
              <a:defRPr/>
            </a:pPr>
            <a:endParaRPr lang="en-US" sz="2400" dirty="0" smtClean="0">
              <a:solidFill>
                <a:srgbClr val="99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5181600" cy="5334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rtl="0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1- Amoeboid trophozoite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:</a:t>
            </a:r>
          </a:p>
          <a:p>
            <a:pPr algn="l" rtl="0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  [</a:t>
            </a:r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the infective stage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] </a:t>
            </a:r>
            <a:endParaRPr lang="en-US" sz="2400" dirty="0" smtClean="0">
              <a:latin typeface="+mj-lt"/>
            </a:endParaRPr>
          </a:p>
          <a:p>
            <a:pPr algn="l" rtl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It is irregular in shape (25 x 30 um) with the long, slender, spine like pseudopodia &amp; a single nucleus.</a:t>
            </a:r>
          </a:p>
          <a:p>
            <a:pPr algn="l" rtl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2- Cyst: </a:t>
            </a:r>
          </a:p>
          <a:p>
            <a:pPr algn="l" rtl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000" dirty="0" smtClean="0"/>
              <a:t>It is </a:t>
            </a:r>
            <a:r>
              <a:rPr lang="en-US" sz="2000" dirty="0" smtClean="0">
                <a:latin typeface="+mj-lt"/>
              </a:rPr>
              <a:t>round in shape, about 15-20 µm in diameter with irregular wrinkled surface &amp; a single nucleus.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solidFill>
                <a:srgbClr val="993300"/>
              </a:solidFill>
              <a:latin typeface="Arial Black" pitchFamily="34" charset="0"/>
            </a:endParaRP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 smtClean="0">
                <a:latin typeface="Arial Black" pitchFamily="34" charset="0"/>
              </a:rPr>
              <a:t> </a:t>
            </a:r>
            <a:endParaRPr lang="en-US" sz="2400" b="1" dirty="0" smtClean="0">
              <a:solidFill>
                <a:srgbClr val="993300"/>
              </a:solidFill>
              <a:latin typeface="+mj-lt"/>
            </a:endParaRPr>
          </a:p>
        </p:txBody>
      </p:sp>
      <p:pic>
        <p:nvPicPr>
          <p:cNvPr id="5" name="Picture 12" descr="Acanthamoeba troph"/>
          <p:cNvPicPr>
            <a:picLocks noChangeAspect="1" noChangeArrowheads="1"/>
          </p:cNvPicPr>
          <p:nvPr/>
        </p:nvPicPr>
        <p:blipFill>
          <a:blip r:embed="rId2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5638800" y="1981200"/>
            <a:ext cx="3200400" cy="156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292" name="Title 1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487363"/>
          </a:xfrm>
        </p:spPr>
        <p:txBody>
          <a:bodyPr>
            <a:normAutofit fontScale="90000"/>
          </a:bodyPr>
          <a:lstStyle/>
          <a:p>
            <a:pPr rtl="0"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n-US" sz="2800" b="1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sz="2800" b="1" smtClean="0">
                <a:solidFill>
                  <a:srgbClr val="00B0F0"/>
                </a:solidFill>
                <a:latin typeface="Comic Sans MS" pitchFamily="66" charset="0"/>
              </a:rPr>
              <a:t>Morphology of Acanthamoeba </a:t>
            </a:r>
            <a:br>
              <a:rPr lang="en-US" sz="2800" b="1" smtClean="0">
                <a:solidFill>
                  <a:srgbClr val="00B0F0"/>
                </a:solidFill>
                <a:latin typeface="Comic Sans MS" pitchFamily="66" charset="0"/>
              </a:rPr>
            </a:br>
            <a:endParaRPr lang="ar-EG" sz="280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6D67"/>
              </a:clrFrom>
              <a:clrTo>
                <a:srgbClr val="C06D67">
                  <a:alpha val="0"/>
                </a:srgbClr>
              </a:clrTo>
            </a:clrChange>
            <a:lum bright="-10000" contrast="40000"/>
          </a:blip>
          <a:srcRect l="77248" t="33151" r="5238" b="53406"/>
          <a:stretch>
            <a:fillRect/>
          </a:stretch>
        </p:blipFill>
        <p:spPr bwMode="auto">
          <a:xfrm>
            <a:off x="5715000" y="4038600"/>
            <a:ext cx="289718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983</Words>
  <Application>Microsoft Office PowerPoint</Application>
  <PresentationFormat>On-screen Show (4:3)</PresentationFormat>
  <Paragraphs>198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Pathogenic free living amoebae</vt:lpstr>
      <vt:lpstr>  Naegleria fowleri </vt:lpstr>
      <vt:lpstr>                        Morphology  ===                                                               1- Trophozoite   a- Amoeboid form (= infective stage):  Found in CSF &amp; brain tissues.  Rounded or elongate [15- 30 um] &amp; has a big nucleus with a large karyosome but no peripheral chromatin.   === b- Flagellate form: Found in culture and water, not in tissues. longated with anterior nucleus &amp; anterior 2 flagella. It  transforms back to the amoeboid form within 24 hours. </vt:lpstr>
      <vt:lpstr>Slide 4</vt:lpstr>
      <vt:lpstr>Pathogenesis &amp; clinical picture of PAM [Cont.]</vt:lpstr>
      <vt:lpstr>Diagnosis</vt:lpstr>
      <vt:lpstr>              Treatment  === Amphotericin B is given intravenous.   It may also be given intrathecally until CSF is cleared. </vt:lpstr>
      <vt:lpstr>Acanthamoeba species</vt:lpstr>
      <vt:lpstr> Morphology of Acanthamoeba  </vt:lpstr>
      <vt:lpstr>Slide 10</vt:lpstr>
      <vt:lpstr>Life cycle of Acanthamoeba species</vt:lpstr>
      <vt:lpstr>Pathogenesis &amp; clinical picture of GAE</vt:lpstr>
      <vt:lpstr>   Acanthamoeba Keratitis (AK)   </vt:lpstr>
      <vt:lpstr>Diagnosis  === Microscopic examination of corneal scraping (directly or after culture): demonstrates both trophozoites &amp; cysts.  Treatment === 1- Topical miconazole. 2- Corneal transplant for keratitis.</vt:lpstr>
      <vt:lpstr>Slide 15</vt:lpstr>
      <vt:lpstr> </vt:lpstr>
      <vt:lpstr>Cysticercosis</vt:lpstr>
      <vt:lpstr>Pathogenesis &amp; clinical picture</vt:lpstr>
      <vt:lpstr> Cysticercus cellulosae  </vt:lpstr>
      <vt:lpstr>Slide 20</vt:lpstr>
      <vt:lpstr>Slide 21</vt:lpstr>
      <vt:lpstr>Diagnosis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Pathogenic free living amoebae</dc:title>
  <dc:creator>Mohamed EL-Malky</dc:creator>
  <cp:lastModifiedBy>TOSHIBA-PC</cp:lastModifiedBy>
  <cp:revision>17</cp:revision>
  <dcterms:created xsi:type="dcterms:W3CDTF">2006-08-16T00:00:00Z</dcterms:created>
  <dcterms:modified xsi:type="dcterms:W3CDTF">2015-03-25T19:00:28Z</dcterms:modified>
</cp:coreProperties>
</file>